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70" r:id="rId3"/>
    <p:sldId id="264" r:id="rId4"/>
    <p:sldId id="269" r:id="rId5"/>
    <p:sldId id="265" r:id="rId6"/>
    <p:sldId id="261" r:id="rId7"/>
    <p:sldId id="266" r:id="rId8"/>
    <p:sldId id="263" r:id="rId9"/>
    <p:sldId id="262" r:id="rId10"/>
    <p:sldId id="268" r:id="rId11"/>
  </p:sldIdLst>
  <p:sldSz cx="6858000" cy="9144000" type="letter"/>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75" autoAdjust="0"/>
  </p:normalViewPr>
  <p:slideViewPr>
    <p:cSldViewPr snapToGrid="0">
      <p:cViewPr varScale="1">
        <p:scale>
          <a:sx n="105" d="100"/>
          <a:sy n="105" d="100"/>
        </p:scale>
        <p:origin x="244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BAC4CEB2-810C-4E1E-89D4-D10FDEDD803F}" type="datetimeFigureOut">
              <a:rPr lang="en-US" smtClean="0"/>
              <a:t>4/27/2019</a:t>
            </a:fld>
            <a:endParaRPr lang="en-US" dirty="0"/>
          </a:p>
        </p:txBody>
      </p:sp>
      <p:sp>
        <p:nvSpPr>
          <p:cNvPr id="4" name="Slide Image Placeholder 3"/>
          <p:cNvSpPr>
            <a:spLocks noGrp="1" noRot="1" noChangeAspect="1"/>
          </p:cNvSpPr>
          <p:nvPr>
            <p:ph type="sldImg" idx="2"/>
          </p:nvPr>
        </p:nvSpPr>
        <p:spPr>
          <a:xfrm>
            <a:off x="2362200" y="1173163"/>
            <a:ext cx="2378075"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52EF89A6-1E46-4906-8488-F2107346DD48}" type="slidenum">
              <a:rPr lang="en-US" smtClean="0"/>
              <a:t>‹#›</a:t>
            </a:fld>
            <a:endParaRPr lang="en-US" dirty="0"/>
          </a:p>
        </p:txBody>
      </p:sp>
    </p:spTree>
    <p:extLst>
      <p:ext uri="{BB962C8B-B14F-4D97-AF65-F5344CB8AC3E}">
        <p14:creationId xmlns:p14="http://schemas.microsoft.com/office/powerpoint/2010/main" val="262496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Android device list: https://developers.google.com/ar/discover/supported-devices#android_play</a:t>
            </a:r>
          </a:p>
          <a:p>
            <a:endParaRPr lang="en-US" dirty="0"/>
          </a:p>
        </p:txBody>
      </p:sp>
      <p:sp>
        <p:nvSpPr>
          <p:cNvPr id="4" name="Slide Number Placeholder 3"/>
          <p:cNvSpPr>
            <a:spLocks noGrp="1"/>
          </p:cNvSpPr>
          <p:nvPr>
            <p:ph type="sldNum" sz="quarter" idx="5"/>
          </p:nvPr>
        </p:nvSpPr>
        <p:spPr/>
        <p:txBody>
          <a:bodyPr/>
          <a:lstStyle/>
          <a:p>
            <a:fld id="{52EF89A6-1E46-4906-8488-F2107346DD48}" type="slidenum">
              <a:rPr lang="en-US" smtClean="0"/>
              <a:t>1</a:t>
            </a:fld>
            <a:endParaRPr lang="en-US" dirty="0"/>
          </a:p>
        </p:txBody>
      </p:sp>
    </p:spTree>
    <p:extLst>
      <p:ext uri="{BB962C8B-B14F-4D97-AF65-F5344CB8AC3E}">
        <p14:creationId xmlns:p14="http://schemas.microsoft.com/office/powerpoint/2010/main" val="154479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1075274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319974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91140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36725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1669830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3013750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79277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402302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268415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3211919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28405B2-B1A9-49A1-9CEB-088CAE237E4B}"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301EDB4-59B1-46DC-B600-44154B6AFE1F}" type="slidenum">
              <a:rPr lang="en-US" smtClean="0"/>
              <a:t>‹#›</a:t>
            </a:fld>
            <a:endParaRPr lang="en-US" dirty="0"/>
          </a:p>
        </p:txBody>
      </p:sp>
    </p:spTree>
    <p:extLst>
      <p:ext uri="{BB962C8B-B14F-4D97-AF65-F5344CB8AC3E}">
        <p14:creationId xmlns:p14="http://schemas.microsoft.com/office/powerpoint/2010/main" val="2525426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028405B2-B1A9-49A1-9CEB-088CAE237E4B}" type="datetimeFigureOut">
              <a:rPr lang="en-US" smtClean="0"/>
              <a:t>4/27/2019</a:t>
            </a:fld>
            <a:endParaRPr lang="en-US" dirty="0"/>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1301EDB4-59B1-46DC-B600-44154B6AFE1F}" type="slidenum">
              <a:rPr lang="en-US" smtClean="0"/>
              <a:t>‹#›</a:t>
            </a:fld>
            <a:endParaRPr lang="en-US" dirty="0"/>
          </a:p>
        </p:txBody>
      </p:sp>
    </p:spTree>
    <p:extLst>
      <p:ext uri="{BB962C8B-B14F-4D97-AF65-F5344CB8AC3E}">
        <p14:creationId xmlns:p14="http://schemas.microsoft.com/office/powerpoint/2010/main" val="1968363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30FE9-8AD8-401B-910B-C8FD851B2674}"/>
              </a:ext>
            </a:extLst>
          </p:cNvPr>
          <p:cNvSpPr txBox="1"/>
          <p:nvPr/>
        </p:nvSpPr>
        <p:spPr>
          <a:xfrm>
            <a:off x="85077" y="42673"/>
            <a:ext cx="1007743" cy="492443"/>
          </a:xfrm>
          <a:prstGeom prst="rect">
            <a:avLst/>
          </a:prstGeom>
          <a:noFill/>
        </p:spPr>
        <p:txBody>
          <a:bodyPr wrap="square" rtlCol="0">
            <a:spAutoFit/>
          </a:bodyPr>
          <a:lstStyle/>
          <a:p>
            <a:r>
              <a:rPr lang="en-US" sz="2600">
                <a:latin typeface="Segoe UI Semibold" panose="020B0702040204020203" pitchFamily="34" charset="0"/>
                <a:ea typeface="Segoe UI Black" panose="020B0A02040204020203" pitchFamily="34" charset="0"/>
                <a:cs typeface="Segoe UI Semibold" panose="020B0702040204020203" pitchFamily="34" charset="0"/>
              </a:rPr>
              <a:t>iPad</a:t>
            </a:r>
            <a:endParaRPr lang="en-US" sz="2600" dirty="0">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3FD2AF78-CF82-4495-B88E-CC2E9F12448B}"/>
              </a:ext>
            </a:extLst>
          </p:cNvPr>
          <p:cNvGrpSpPr/>
          <p:nvPr/>
        </p:nvGrpSpPr>
        <p:grpSpPr>
          <a:xfrm>
            <a:off x="360112" y="4740926"/>
            <a:ext cx="6600329" cy="3739136"/>
            <a:chOff x="360112" y="5655325"/>
            <a:chExt cx="6600329" cy="3739136"/>
          </a:xfrm>
        </p:grpSpPr>
        <p:sp>
          <p:nvSpPr>
            <p:cNvPr id="1035" name="TextBox 1034">
              <a:extLst>
                <a:ext uri="{FF2B5EF4-FFF2-40B4-BE49-F238E27FC236}">
                  <a16:creationId xmlns:a16="http://schemas.microsoft.com/office/drawing/2014/main" id="{7294552B-22A0-470E-84FC-26DE2146C99A}"/>
                </a:ext>
              </a:extLst>
            </p:cNvPr>
            <p:cNvSpPr txBox="1"/>
            <p:nvPr/>
          </p:nvSpPr>
          <p:spPr>
            <a:xfrm>
              <a:off x="360112" y="5655325"/>
              <a:ext cx="6137775" cy="2677656"/>
            </a:xfrm>
            <a:prstGeom prst="rect">
              <a:avLst/>
            </a:prstGeom>
            <a:noFill/>
          </p:spPr>
          <p:txBody>
            <a:bodyPr wrap="square" rtlCol="0">
              <a:spAutoFit/>
            </a:bodyPr>
            <a:lstStyle/>
            <a:p>
              <a:r>
                <a:rPr lang="en-US" b="1" dirty="0"/>
                <a:t>Augmented Reality on iPhones/iPads, and Android Devices</a:t>
              </a:r>
            </a:p>
            <a:p>
              <a:r>
                <a:rPr lang="en-US" sz="1600" dirty="0"/>
                <a:t>Augmented Reality (AR) apps on phones and tablets work by combining a live view of the real world from the device’s camera with 2D or 3D graphics generated by the app. Moving and pointing the phone or tablet changes the view.</a:t>
              </a:r>
              <a:endParaRPr lang="en-US" sz="1600" b="1" i="1" dirty="0"/>
            </a:p>
            <a:p>
              <a:pPr algn="ctr">
                <a:spcBef>
                  <a:spcPts val="900"/>
                </a:spcBef>
              </a:pPr>
              <a:r>
                <a:rPr lang="en-US" b="1" dirty="0"/>
                <a:t>AR-Capable Phones and Tablets</a:t>
              </a:r>
            </a:p>
            <a:p>
              <a:pPr marL="182880" indent="-182880">
                <a:spcBef>
                  <a:spcPts val="600"/>
                </a:spcBef>
                <a:buFont typeface="Arial" panose="020B0604020202020204" pitchFamily="34" charset="0"/>
                <a:buChar char="•"/>
              </a:pPr>
              <a:r>
                <a:rPr lang="en-US" sz="1600" dirty="0"/>
                <a:t>Apple iPhone 6s and later</a:t>
              </a:r>
            </a:p>
            <a:p>
              <a:pPr marL="182880" indent="-182880">
                <a:spcBef>
                  <a:spcPts val="600"/>
                </a:spcBef>
                <a:buFont typeface="Arial" panose="020B0604020202020204" pitchFamily="34" charset="0"/>
                <a:buChar char="•"/>
              </a:pPr>
              <a:r>
                <a:rPr lang="en-US" sz="1600" dirty="0"/>
                <a:t>iPad 5th and 6th generation, </a:t>
              </a:r>
              <a:br>
                <a:rPr lang="en-US" sz="1600" dirty="0"/>
              </a:br>
              <a:r>
                <a:rPr lang="en-US" sz="1600" dirty="0"/>
                <a:t>all iPad Pro</a:t>
              </a:r>
            </a:p>
          </p:txBody>
        </p:sp>
        <p:sp>
          <p:nvSpPr>
            <p:cNvPr id="24" name="TextBox 23">
              <a:extLst>
                <a:ext uri="{FF2B5EF4-FFF2-40B4-BE49-F238E27FC236}">
                  <a16:creationId xmlns:a16="http://schemas.microsoft.com/office/drawing/2014/main" id="{9867FFBD-A0FC-401F-A87E-E993DF26CD54}"/>
                </a:ext>
              </a:extLst>
            </p:cNvPr>
            <p:cNvSpPr txBox="1"/>
            <p:nvPr/>
          </p:nvSpPr>
          <p:spPr>
            <a:xfrm>
              <a:off x="3660850" y="7363136"/>
              <a:ext cx="3299591" cy="2031325"/>
            </a:xfrm>
            <a:prstGeom prst="rect">
              <a:avLst/>
            </a:prstGeom>
            <a:noFill/>
          </p:spPr>
          <p:txBody>
            <a:bodyPr wrap="square" rtlCol="0">
              <a:spAutoFit/>
            </a:bodyPr>
            <a:lstStyle/>
            <a:p>
              <a:pPr marL="182880" indent="-182880">
                <a:spcBef>
                  <a:spcPts val="600"/>
                </a:spcBef>
                <a:buFont typeface="Arial" panose="020B0604020202020204" pitchFamily="34" charset="0"/>
                <a:buChar char="•"/>
              </a:pPr>
              <a:r>
                <a:rPr lang="en-US" sz="1600" dirty="0"/>
                <a:t>Samsung Galaxy S7 and later,</a:t>
              </a:r>
              <a:br>
                <a:rPr lang="en-US" sz="1600" dirty="0"/>
              </a:br>
              <a:r>
                <a:rPr lang="en-US" sz="1600" dirty="0"/>
                <a:t>Galaxy Note8 and later</a:t>
              </a:r>
            </a:p>
            <a:p>
              <a:pPr marL="182880" indent="-182880">
                <a:spcBef>
                  <a:spcPts val="600"/>
                </a:spcBef>
                <a:buFont typeface="Arial" panose="020B0604020202020204" pitchFamily="34" charset="0"/>
                <a:buChar char="•"/>
              </a:pPr>
              <a:r>
                <a:rPr lang="en-US" sz="1600" dirty="0"/>
                <a:t>Google Nexus 5X and later, </a:t>
              </a:r>
              <a:br>
                <a:rPr lang="en-US" sz="1600" dirty="0"/>
              </a:br>
              <a:r>
                <a:rPr lang="en-US" sz="1600" dirty="0"/>
                <a:t>all Google Pixel </a:t>
              </a:r>
            </a:p>
            <a:p>
              <a:pPr marL="182880" indent="-182880">
                <a:spcBef>
                  <a:spcPts val="600"/>
                </a:spcBef>
                <a:buFont typeface="Arial" panose="020B0604020202020204" pitchFamily="34" charset="0"/>
                <a:buChar char="•"/>
              </a:pPr>
              <a:r>
                <a:rPr lang="en-US" sz="1600" dirty="0"/>
                <a:t>Samsung Galaxy Tab S3 and S4</a:t>
              </a:r>
            </a:p>
            <a:p>
              <a:endParaRPr lang="en-US" b="1" dirty="0"/>
            </a:p>
            <a:p>
              <a:endParaRPr lang="en-US" b="1" dirty="0"/>
            </a:p>
          </p:txBody>
        </p:sp>
      </p:grpSp>
      <p:pic>
        <p:nvPicPr>
          <p:cNvPr id="5" name="Picture 4" descr="A close up of electronics&#10;&#10;Description generated with very high confidence">
            <a:extLst>
              <a:ext uri="{FF2B5EF4-FFF2-40B4-BE49-F238E27FC236}">
                <a16:creationId xmlns:a16="http://schemas.microsoft.com/office/drawing/2014/main" id="{53E9D1A3-0399-4200-B142-5A274227898A}"/>
              </a:ext>
            </a:extLst>
          </p:cNvPr>
          <p:cNvPicPr>
            <a:picLocks noChangeAspect="1"/>
          </p:cNvPicPr>
          <p:nvPr/>
        </p:nvPicPr>
        <p:blipFill rotWithShape="1">
          <a:blip r:embed="rId3">
            <a:extLst>
              <a:ext uri="{28A0092B-C50C-407E-A947-70E740481C1C}">
                <a14:useLocalDpi xmlns:a14="http://schemas.microsoft.com/office/drawing/2010/main" val="0"/>
              </a:ext>
            </a:extLst>
          </a:blip>
          <a:srcRect l="13600" t="7072" r="52713" b="9061"/>
          <a:stretch/>
        </p:blipFill>
        <p:spPr>
          <a:xfrm>
            <a:off x="731519" y="1059816"/>
            <a:ext cx="2581421" cy="3616086"/>
          </a:xfrm>
          <a:prstGeom prst="rect">
            <a:avLst/>
          </a:prstGeom>
        </p:spPr>
      </p:pic>
      <p:cxnSp>
        <p:nvCxnSpPr>
          <p:cNvPr id="22" name="Straight Arrow Connector 21">
            <a:extLst>
              <a:ext uri="{FF2B5EF4-FFF2-40B4-BE49-F238E27FC236}">
                <a16:creationId xmlns:a16="http://schemas.microsoft.com/office/drawing/2014/main" id="{5115741A-F8BD-412B-9ECD-B445D4E54857}"/>
              </a:ext>
            </a:extLst>
          </p:cNvPr>
          <p:cNvCxnSpPr>
            <a:cxnSpLocks/>
          </p:cNvCxnSpPr>
          <p:nvPr/>
        </p:nvCxnSpPr>
        <p:spPr>
          <a:xfrm>
            <a:off x="2823483" y="939203"/>
            <a:ext cx="142891" cy="3295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sky, indoor, wall&#10;&#10;Description generated with high confidence">
            <a:extLst>
              <a:ext uri="{FF2B5EF4-FFF2-40B4-BE49-F238E27FC236}">
                <a16:creationId xmlns:a16="http://schemas.microsoft.com/office/drawing/2014/main" id="{9F0BD781-FBF5-4807-8678-A4C55E0F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100" y="1534170"/>
            <a:ext cx="2064258" cy="2752344"/>
          </a:xfrm>
          <a:prstGeom prst="rect">
            <a:avLst/>
          </a:prstGeom>
        </p:spPr>
      </p:pic>
      <p:sp>
        <p:nvSpPr>
          <p:cNvPr id="41" name="TextBox 40">
            <a:extLst>
              <a:ext uri="{FF2B5EF4-FFF2-40B4-BE49-F238E27FC236}">
                <a16:creationId xmlns:a16="http://schemas.microsoft.com/office/drawing/2014/main" id="{A699F667-7CC9-4DBF-9C53-491A932E41EB}"/>
              </a:ext>
            </a:extLst>
          </p:cNvPr>
          <p:cNvSpPr txBox="1"/>
          <p:nvPr/>
        </p:nvSpPr>
        <p:spPr>
          <a:xfrm>
            <a:off x="567526" y="644439"/>
            <a:ext cx="2653975" cy="353943"/>
          </a:xfrm>
          <a:prstGeom prst="rect">
            <a:avLst/>
          </a:prstGeom>
          <a:solidFill>
            <a:schemeClr val="bg1"/>
          </a:solidFill>
          <a:ln w="12700">
            <a:solidFill>
              <a:schemeClr val="tx1"/>
            </a:solidFill>
          </a:ln>
        </p:spPr>
        <p:txBody>
          <a:bodyPr wrap="square" tIns="0" bIns="45720" rtlCol="0">
            <a:spAutoFit/>
          </a:bodyPr>
          <a:lstStyle/>
          <a:p>
            <a:pPr algn="ct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On / Off Button (top)</a:t>
            </a:r>
          </a:p>
        </p:txBody>
      </p:sp>
      <p:cxnSp>
        <p:nvCxnSpPr>
          <p:cNvPr id="33" name="Straight Arrow Connector 32">
            <a:extLst>
              <a:ext uri="{FF2B5EF4-FFF2-40B4-BE49-F238E27FC236}">
                <a16:creationId xmlns:a16="http://schemas.microsoft.com/office/drawing/2014/main" id="{238BC4FB-DD56-4077-B4F7-584D567CD233}"/>
              </a:ext>
            </a:extLst>
          </p:cNvPr>
          <p:cNvCxnSpPr>
            <a:cxnSpLocks/>
          </p:cNvCxnSpPr>
          <p:nvPr/>
        </p:nvCxnSpPr>
        <p:spPr>
          <a:xfrm flipH="1">
            <a:off x="2126197" y="3792633"/>
            <a:ext cx="1483769" cy="588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2FFD983-9599-4B0A-ABDA-9B1EE835BA9F}"/>
              </a:ext>
            </a:extLst>
          </p:cNvPr>
          <p:cNvSpPr txBox="1"/>
          <p:nvPr/>
        </p:nvSpPr>
        <p:spPr>
          <a:xfrm>
            <a:off x="3350109" y="3430126"/>
            <a:ext cx="2719057" cy="969496"/>
          </a:xfrm>
          <a:prstGeom prst="rect">
            <a:avLst/>
          </a:prstGeom>
          <a:solidFill>
            <a:schemeClr val="bg1"/>
          </a:solidFill>
          <a:ln w="12700">
            <a:solidFill>
              <a:schemeClr val="tx1"/>
            </a:solidFill>
          </a:ln>
        </p:spPr>
        <p:txBody>
          <a:bodyPr wrap="square" tIns="0" bIns="45720" rtlCol="0">
            <a:spAutoFit/>
          </a:bodyPr>
          <a:lstStyle/>
          <a:p>
            <a:pPr algn="ct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Home – Press to go back to this screen to start a new app</a:t>
            </a:r>
          </a:p>
        </p:txBody>
      </p:sp>
      <p:cxnSp>
        <p:nvCxnSpPr>
          <p:cNvPr id="36" name="Straight Arrow Connector 35">
            <a:extLst>
              <a:ext uri="{FF2B5EF4-FFF2-40B4-BE49-F238E27FC236}">
                <a16:creationId xmlns:a16="http://schemas.microsoft.com/office/drawing/2014/main" id="{109214CA-349E-478A-85ED-64F7E2DB453A}"/>
              </a:ext>
            </a:extLst>
          </p:cNvPr>
          <p:cNvCxnSpPr>
            <a:cxnSpLocks/>
          </p:cNvCxnSpPr>
          <p:nvPr/>
        </p:nvCxnSpPr>
        <p:spPr>
          <a:xfrm flipH="1" flipV="1">
            <a:off x="2948380" y="1884775"/>
            <a:ext cx="1123124" cy="7518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78C81B-DEE6-4DE4-BDB4-DDB05C9D754B}"/>
              </a:ext>
            </a:extLst>
          </p:cNvPr>
          <p:cNvCxnSpPr>
            <a:cxnSpLocks/>
          </p:cNvCxnSpPr>
          <p:nvPr/>
        </p:nvCxnSpPr>
        <p:spPr>
          <a:xfrm flipH="1" flipV="1">
            <a:off x="2948380" y="2296312"/>
            <a:ext cx="666508" cy="3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521E05-E16F-4688-B6FB-9EB687E67962}"/>
              </a:ext>
            </a:extLst>
          </p:cNvPr>
          <p:cNvCxnSpPr>
            <a:cxnSpLocks/>
          </p:cNvCxnSpPr>
          <p:nvPr/>
        </p:nvCxnSpPr>
        <p:spPr>
          <a:xfrm flipH="1" flipV="1">
            <a:off x="2948379" y="2712457"/>
            <a:ext cx="699709" cy="270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1AC9BD8-EA0F-4A2E-A113-8F405B9E77DD}"/>
              </a:ext>
            </a:extLst>
          </p:cNvPr>
          <p:cNvSpPr txBox="1"/>
          <p:nvPr/>
        </p:nvSpPr>
        <p:spPr>
          <a:xfrm>
            <a:off x="3545062" y="2486134"/>
            <a:ext cx="1567023" cy="661720"/>
          </a:xfrm>
          <a:prstGeom prst="rect">
            <a:avLst/>
          </a:prstGeom>
          <a:solidFill>
            <a:schemeClr val="bg1"/>
          </a:solidFill>
          <a:ln w="12700">
            <a:solidFill>
              <a:schemeClr val="tx1"/>
            </a:solidFill>
          </a:ln>
        </p:spPr>
        <p:txBody>
          <a:bodyPr wrap="square" tIns="0" rtlCol="0">
            <a:spAutoFit/>
          </a:bodyPr>
          <a:lstStyle/>
          <a:p>
            <a:pPr algn="ct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AR apps to try</a:t>
            </a:r>
          </a:p>
        </p:txBody>
      </p:sp>
      <p:cxnSp>
        <p:nvCxnSpPr>
          <p:cNvPr id="20" name="Straight Arrow Connector 19">
            <a:extLst>
              <a:ext uri="{FF2B5EF4-FFF2-40B4-BE49-F238E27FC236}">
                <a16:creationId xmlns:a16="http://schemas.microsoft.com/office/drawing/2014/main" id="{09B0233D-B18C-466A-998E-2AA166244F27}"/>
              </a:ext>
            </a:extLst>
          </p:cNvPr>
          <p:cNvCxnSpPr>
            <a:cxnSpLocks/>
          </p:cNvCxnSpPr>
          <p:nvPr/>
        </p:nvCxnSpPr>
        <p:spPr>
          <a:xfrm flipH="1">
            <a:off x="3215337" y="607659"/>
            <a:ext cx="799102" cy="77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6B52DF-8F86-484A-9552-41E70ABAAFBD}"/>
              </a:ext>
            </a:extLst>
          </p:cNvPr>
          <p:cNvSpPr txBox="1"/>
          <p:nvPr/>
        </p:nvSpPr>
        <p:spPr>
          <a:xfrm>
            <a:off x="3660850" y="178259"/>
            <a:ext cx="2296152" cy="661720"/>
          </a:xfrm>
          <a:prstGeom prst="rect">
            <a:avLst/>
          </a:prstGeom>
          <a:solidFill>
            <a:schemeClr val="bg1"/>
          </a:solidFill>
          <a:ln w="12700">
            <a:solidFill>
              <a:schemeClr val="tx1"/>
            </a:solidFill>
          </a:ln>
        </p:spPr>
        <p:txBody>
          <a:bodyPr wrap="square" tIns="0" bIns="45720" rtlCol="0">
            <a:spAutoFit/>
          </a:bodyPr>
          <a:lstStyle/>
          <a:p>
            <a:pPr algn="ct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Camera</a:t>
            </a:r>
            <a:br>
              <a:rPr lang="en-US" sz="2000" dirty="0">
                <a:latin typeface="Segoe UI Semibold" panose="020B0702040204020203" pitchFamily="34" charset="0"/>
                <a:ea typeface="Segoe UI Black" panose="020B0A02040204020203" pitchFamily="34" charset="0"/>
                <a:cs typeface="Segoe UI Semibold" panose="020B0702040204020203" pitchFamily="34" charset="0"/>
              </a:rPr>
            </a:b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(on the back)</a:t>
            </a:r>
          </a:p>
        </p:txBody>
      </p:sp>
      <p:cxnSp>
        <p:nvCxnSpPr>
          <p:cNvPr id="25" name="Straight Arrow Connector 24">
            <a:extLst>
              <a:ext uri="{FF2B5EF4-FFF2-40B4-BE49-F238E27FC236}">
                <a16:creationId xmlns:a16="http://schemas.microsoft.com/office/drawing/2014/main" id="{70631EA7-333D-4396-AFEE-21078B47E329}"/>
              </a:ext>
            </a:extLst>
          </p:cNvPr>
          <p:cNvCxnSpPr>
            <a:cxnSpLocks/>
          </p:cNvCxnSpPr>
          <p:nvPr/>
        </p:nvCxnSpPr>
        <p:spPr>
          <a:xfrm flipH="1">
            <a:off x="3170733" y="1625196"/>
            <a:ext cx="967674" cy="25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FF1BDE6-0073-4692-A9F9-4BF6D3E174D6}"/>
              </a:ext>
            </a:extLst>
          </p:cNvPr>
          <p:cNvSpPr txBox="1"/>
          <p:nvPr/>
        </p:nvSpPr>
        <p:spPr>
          <a:xfrm>
            <a:off x="3842411" y="1370033"/>
            <a:ext cx="2655476" cy="661720"/>
          </a:xfrm>
          <a:prstGeom prst="rect">
            <a:avLst/>
          </a:prstGeom>
          <a:solidFill>
            <a:schemeClr val="bg1"/>
          </a:solidFill>
          <a:ln w="12700">
            <a:solidFill>
              <a:schemeClr val="tx1"/>
            </a:solidFill>
          </a:ln>
        </p:spPr>
        <p:txBody>
          <a:bodyPr wrap="square" tIns="0" bIns="45720" rtlCol="0">
            <a:spAutoFit/>
          </a:bodyPr>
          <a:lstStyle/>
          <a:p>
            <a:pPr algn="ct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Volume + / - Buttons</a:t>
            </a:r>
            <a:br>
              <a:rPr lang="en-US" sz="2000" dirty="0">
                <a:latin typeface="Segoe UI Semibold" panose="020B0702040204020203" pitchFamily="34" charset="0"/>
                <a:ea typeface="Segoe UI Black" panose="020B0A02040204020203" pitchFamily="34" charset="0"/>
                <a:cs typeface="Segoe UI Semibold" panose="020B0702040204020203" pitchFamily="34" charset="0"/>
              </a:rPr>
            </a:b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(on the side)</a:t>
            </a:r>
          </a:p>
        </p:txBody>
      </p:sp>
      <p:sp>
        <p:nvSpPr>
          <p:cNvPr id="26" name="TextBox 25">
            <a:extLst>
              <a:ext uri="{FF2B5EF4-FFF2-40B4-BE49-F238E27FC236}">
                <a16:creationId xmlns:a16="http://schemas.microsoft.com/office/drawing/2014/main" id="{B4FCF18F-B298-4C26-82DF-1E1173879338}"/>
              </a:ext>
            </a:extLst>
          </p:cNvPr>
          <p:cNvSpPr txBox="1"/>
          <p:nvPr/>
        </p:nvSpPr>
        <p:spPr>
          <a:xfrm>
            <a:off x="690700" y="8096681"/>
            <a:ext cx="5695232" cy="1031051"/>
          </a:xfrm>
          <a:prstGeom prst="rect">
            <a:avLst/>
          </a:prstGeom>
          <a:solidFill>
            <a:schemeClr val="bg1"/>
          </a:solidFill>
          <a:ln w="12700">
            <a:solidFill>
              <a:schemeClr val="tx1"/>
            </a:solidFill>
          </a:ln>
        </p:spPr>
        <p:txBody>
          <a:bodyPr wrap="square" tIns="0" bIns="45720" rtlCol="0">
            <a:spAutoFit/>
          </a:bodyPr>
          <a:lstStyle/>
          <a:p>
            <a:r>
              <a:rPr lang="en-US" sz="1600" dirty="0">
                <a:solidFill>
                  <a:srgbClr val="FF0000"/>
                </a:solidFill>
                <a:latin typeface="Segoe UI" panose="020B0502040204020203" pitchFamily="34" charset="0"/>
                <a:ea typeface="Segoe UI Black" panose="020B0A02040204020203" pitchFamily="34" charset="0"/>
                <a:cs typeface="Segoe UI" panose="020B0502040204020203" pitchFamily="34" charset="0"/>
              </a:rPr>
              <a:t>Important Note</a:t>
            </a:r>
            <a:r>
              <a:rPr lang="en-US" sz="1600" dirty="0">
                <a:latin typeface="Segoe UI" panose="020B0502040204020203" pitchFamily="34" charset="0"/>
                <a:ea typeface="Segoe UI Black" panose="020B0A02040204020203" pitchFamily="34" charset="0"/>
                <a:cs typeface="Segoe UI" panose="020B0502040204020203" pitchFamily="34" charset="0"/>
              </a:rPr>
              <a:t>: If you start an Augmented Reality experience and don’t see any AR things or see something funny looking, try backing up with the iPad and/or aiming the camera higher and lower.</a:t>
            </a:r>
          </a:p>
        </p:txBody>
      </p:sp>
    </p:spTree>
    <p:extLst>
      <p:ext uri="{BB962C8B-B14F-4D97-AF65-F5344CB8AC3E}">
        <p14:creationId xmlns:p14="http://schemas.microsoft.com/office/powerpoint/2010/main" val="341593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7012D-E67F-4393-B860-12DA0D6374B1}"/>
              </a:ext>
            </a:extLst>
          </p:cNvPr>
          <p:cNvSpPr txBox="1"/>
          <p:nvPr/>
        </p:nvSpPr>
        <p:spPr>
          <a:xfrm>
            <a:off x="85077" y="42673"/>
            <a:ext cx="4456476" cy="523220"/>
          </a:xfrm>
          <a:prstGeom prst="rect">
            <a:avLst/>
          </a:prstGeom>
          <a:noFill/>
        </p:spPr>
        <p:txBody>
          <a:bodyPr wrap="none" rtlCol="0">
            <a:spAutoFit/>
          </a:bodyPr>
          <a:lstStyle/>
          <a:p>
            <a:r>
              <a:rPr lang="en-US" sz="2800" dirty="0">
                <a:latin typeface="Segoe UI Semibold" panose="020B0702040204020203" pitchFamily="34" charset="0"/>
                <a:ea typeface="Segoe UI Black" panose="020B0A02040204020203" pitchFamily="34" charset="0"/>
                <a:cs typeface="Segoe UI Semibold" panose="020B0702040204020203" pitchFamily="34" charset="0"/>
              </a:rPr>
              <a:t>iPad — More apps (4 of 4)</a:t>
            </a:r>
          </a:p>
        </p:txBody>
      </p:sp>
      <p:sp>
        <p:nvSpPr>
          <p:cNvPr id="6" name="TextBox 5">
            <a:extLst>
              <a:ext uri="{FF2B5EF4-FFF2-40B4-BE49-F238E27FC236}">
                <a16:creationId xmlns:a16="http://schemas.microsoft.com/office/drawing/2014/main" id="{4195C57C-EC6E-4C18-BEBD-51C2189F753F}"/>
              </a:ext>
            </a:extLst>
          </p:cNvPr>
          <p:cNvSpPr txBox="1"/>
          <p:nvPr/>
        </p:nvSpPr>
        <p:spPr>
          <a:xfrm>
            <a:off x="941753" y="904408"/>
            <a:ext cx="5519338" cy="4985980"/>
          </a:xfrm>
          <a:prstGeom prst="rect">
            <a:avLst/>
          </a:prstGeom>
          <a:noFill/>
        </p:spPr>
        <p:txBody>
          <a:bodyPr wrap="square" rtlCol="0">
            <a:spAutoFit/>
          </a:bodyPr>
          <a:lstStyle/>
          <a:p>
            <a:r>
              <a:rPr lang="en-US" b="1" dirty="0"/>
              <a:t>iScape— AR Landscape Design</a:t>
            </a:r>
          </a:p>
          <a:p>
            <a:pPr>
              <a:spcBef>
                <a:spcPts val="600"/>
              </a:spcBef>
            </a:pPr>
            <a:r>
              <a:rPr lang="en-US" sz="1600" dirty="0"/>
              <a:t>This is like the Ikea Place app, except that it’s for landscape design. You can try planting trees, shrubs, and flowers in our classroom or putting in a lawn.</a:t>
            </a:r>
          </a:p>
          <a:p>
            <a:pPr>
              <a:spcBef>
                <a:spcPts val="600"/>
              </a:spcBef>
            </a:pPr>
            <a:endParaRPr lang="en-US" sz="1100" dirty="0"/>
          </a:p>
          <a:p>
            <a:r>
              <a:rPr lang="en-US" b="1" dirty="0"/>
              <a:t>Art — AR Preview of Prints and Photographs</a:t>
            </a:r>
          </a:p>
          <a:p>
            <a:pPr>
              <a:spcBef>
                <a:spcPts val="600"/>
              </a:spcBef>
            </a:pPr>
            <a:r>
              <a:rPr lang="en-US" sz="1600" dirty="0"/>
              <a:t>This is a pretty conventional e-commerce app with a very central AR feature. Start the app and then scroll down and find a print or photo you’re interested in. Tap on it to bring up its page and then tap the “View in Room” button to see an AR preview of the piece hanging on one of the classroom walls.</a:t>
            </a:r>
          </a:p>
          <a:p>
            <a:pPr>
              <a:spcBef>
                <a:spcPts val="600"/>
              </a:spcBef>
            </a:pPr>
            <a:endParaRPr lang="en-US" sz="1100" dirty="0"/>
          </a:p>
          <a:p>
            <a:r>
              <a:rPr lang="en-US" b="1" dirty="0"/>
              <a:t>Notable Women AR — Biographies of American Women</a:t>
            </a:r>
          </a:p>
          <a:p>
            <a:pPr>
              <a:spcBef>
                <a:spcPts val="600"/>
              </a:spcBef>
            </a:pPr>
            <a:r>
              <a:rPr lang="en-US" sz="1600" dirty="0"/>
              <a:t>Point this app at a dollar or larger bill to see the portrait change to one of 100 historic American women. Discover the accomplishments of activists, artists, scientists, business leaders, writers, civic leaders and more. This app is a collaboration between Google and the former Secretary of the Treasury.</a:t>
            </a:r>
          </a:p>
          <a:p>
            <a:endParaRPr lang="en-US" sz="1100" b="1" dirty="0"/>
          </a:p>
        </p:txBody>
      </p:sp>
      <p:pic>
        <p:nvPicPr>
          <p:cNvPr id="8" name="Picture 7">
            <a:extLst>
              <a:ext uri="{FF2B5EF4-FFF2-40B4-BE49-F238E27FC236}">
                <a16:creationId xmlns:a16="http://schemas.microsoft.com/office/drawing/2014/main" id="{5CF4CCD4-9826-407C-B434-CB81BD204F8F}"/>
              </a:ext>
            </a:extLst>
          </p:cNvPr>
          <p:cNvPicPr>
            <a:picLocks noChangeAspect="1"/>
          </p:cNvPicPr>
          <p:nvPr/>
        </p:nvPicPr>
        <p:blipFill>
          <a:blip r:embed="rId2"/>
          <a:stretch>
            <a:fillRect/>
          </a:stretch>
        </p:blipFill>
        <p:spPr>
          <a:xfrm>
            <a:off x="287599" y="956064"/>
            <a:ext cx="453325" cy="457200"/>
          </a:xfrm>
          <a:prstGeom prst="rect">
            <a:avLst/>
          </a:prstGeom>
        </p:spPr>
      </p:pic>
      <p:pic>
        <p:nvPicPr>
          <p:cNvPr id="9" name="Picture 8">
            <a:extLst>
              <a:ext uri="{FF2B5EF4-FFF2-40B4-BE49-F238E27FC236}">
                <a16:creationId xmlns:a16="http://schemas.microsoft.com/office/drawing/2014/main" id="{CACB7DB0-18AE-42D3-BC91-0B8CC75E54AF}"/>
              </a:ext>
            </a:extLst>
          </p:cNvPr>
          <p:cNvPicPr>
            <a:picLocks noChangeAspect="1"/>
          </p:cNvPicPr>
          <p:nvPr/>
        </p:nvPicPr>
        <p:blipFill>
          <a:blip r:embed="rId3"/>
          <a:stretch>
            <a:fillRect/>
          </a:stretch>
        </p:blipFill>
        <p:spPr>
          <a:xfrm>
            <a:off x="287599" y="2290335"/>
            <a:ext cx="453325" cy="457200"/>
          </a:xfrm>
          <a:prstGeom prst="rect">
            <a:avLst/>
          </a:prstGeom>
        </p:spPr>
      </p:pic>
      <p:pic>
        <p:nvPicPr>
          <p:cNvPr id="3" name="Picture 2">
            <a:extLst>
              <a:ext uri="{FF2B5EF4-FFF2-40B4-BE49-F238E27FC236}">
                <a16:creationId xmlns:a16="http://schemas.microsoft.com/office/drawing/2014/main" id="{63F0DF0F-B39D-41FF-8D42-01CBF0CDB15D}"/>
              </a:ext>
            </a:extLst>
          </p:cNvPr>
          <p:cNvPicPr>
            <a:picLocks noChangeAspect="1"/>
          </p:cNvPicPr>
          <p:nvPr/>
        </p:nvPicPr>
        <p:blipFill>
          <a:blip r:embed="rId4"/>
          <a:stretch>
            <a:fillRect/>
          </a:stretch>
        </p:blipFill>
        <p:spPr>
          <a:xfrm>
            <a:off x="283716" y="4107408"/>
            <a:ext cx="461091" cy="457200"/>
          </a:xfrm>
          <a:prstGeom prst="rect">
            <a:avLst/>
          </a:prstGeom>
        </p:spPr>
      </p:pic>
    </p:spTree>
    <p:extLst>
      <p:ext uri="{BB962C8B-B14F-4D97-AF65-F5344CB8AC3E}">
        <p14:creationId xmlns:p14="http://schemas.microsoft.com/office/powerpoint/2010/main" val="344583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very high confidence">
            <a:extLst>
              <a:ext uri="{FF2B5EF4-FFF2-40B4-BE49-F238E27FC236}">
                <a16:creationId xmlns:a16="http://schemas.microsoft.com/office/drawing/2014/main" id="{850A15A4-DCB1-4E95-83E8-11E7572ACF55}"/>
              </a:ext>
            </a:extLst>
          </p:cNvPr>
          <p:cNvPicPr>
            <a:picLocks noChangeAspect="1"/>
          </p:cNvPicPr>
          <p:nvPr/>
        </p:nvPicPr>
        <p:blipFill rotWithShape="1">
          <a:blip r:embed="rId2">
            <a:extLst>
              <a:ext uri="{28A0092B-C50C-407E-A947-70E740481C1C}">
                <a14:useLocalDpi xmlns:a14="http://schemas.microsoft.com/office/drawing/2010/main" val="0"/>
              </a:ext>
            </a:extLst>
          </a:blip>
          <a:srcRect r="17733"/>
          <a:stretch/>
        </p:blipFill>
        <p:spPr>
          <a:xfrm>
            <a:off x="100311" y="690507"/>
            <a:ext cx="6657379" cy="1873429"/>
          </a:xfrm>
          <a:prstGeom prst="rect">
            <a:avLst/>
          </a:prstGeom>
        </p:spPr>
      </p:pic>
      <p:pic>
        <p:nvPicPr>
          <p:cNvPr id="5" name="Picture 4" descr="A close up of a sign&#10;&#10;Description generated with very high confidence">
            <a:extLst>
              <a:ext uri="{FF2B5EF4-FFF2-40B4-BE49-F238E27FC236}">
                <a16:creationId xmlns:a16="http://schemas.microsoft.com/office/drawing/2014/main" id="{3B027948-7A73-471C-AFA8-49C5B89A3160}"/>
              </a:ext>
            </a:extLst>
          </p:cNvPr>
          <p:cNvPicPr>
            <a:picLocks noChangeAspect="1"/>
          </p:cNvPicPr>
          <p:nvPr/>
        </p:nvPicPr>
        <p:blipFill rotWithShape="1">
          <a:blip r:embed="rId3">
            <a:extLst>
              <a:ext uri="{28A0092B-C50C-407E-A947-70E740481C1C}">
                <a14:useLocalDpi xmlns:a14="http://schemas.microsoft.com/office/drawing/2010/main" val="0"/>
              </a:ext>
            </a:extLst>
          </a:blip>
          <a:srcRect l="1749" r="38263"/>
          <a:stretch/>
        </p:blipFill>
        <p:spPr>
          <a:xfrm>
            <a:off x="141595" y="5675046"/>
            <a:ext cx="6574810" cy="2994057"/>
          </a:xfrm>
          <a:prstGeom prst="rect">
            <a:avLst/>
          </a:prstGeom>
        </p:spPr>
      </p:pic>
      <p:grpSp>
        <p:nvGrpSpPr>
          <p:cNvPr id="2" name="Group 1">
            <a:extLst>
              <a:ext uri="{FF2B5EF4-FFF2-40B4-BE49-F238E27FC236}">
                <a16:creationId xmlns:a16="http://schemas.microsoft.com/office/drawing/2014/main" id="{5DE36067-7FE8-42F8-8B7F-846EBF5E81C4}"/>
              </a:ext>
            </a:extLst>
          </p:cNvPr>
          <p:cNvGrpSpPr/>
          <p:nvPr/>
        </p:nvGrpSpPr>
        <p:grpSpPr>
          <a:xfrm>
            <a:off x="842358" y="2894339"/>
            <a:ext cx="5173285" cy="2450303"/>
            <a:chOff x="972311" y="2959503"/>
            <a:chExt cx="5173285" cy="2450303"/>
          </a:xfrm>
        </p:grpSpPr>
        <p:pic>
          <p:nvPicPr>
            <p:cNvPr id="4" name="Picture 3" descr="A close up of a sign&#10;&#10;Description generated with very high confidence">
              <a:extLst>
                <a:ext uri="{FF2B5EF4-FFF2-40B4-BE49-F238E27FC236}">
                  <a16:creationId xmlns:a16="http://schemas.microsoft.com/office/drawing/2014/main" id="{DC1D2362-592B-4018-BC7B-40C77D416933}"/>
                </a:ext>
              </a:extLst>
            </p:cNvPr>
            <p:cNvPicPr>
              <a:picLocks noChangeAspect="1"/>
            </p:cNvPicPr>
            <p:nvPr/>
          </p:nvPicPr>
          <p:blipFill rotWithShape="1">
            <a:blip r:embed="rId2">
              <a:extLst>
                <a:ext uri="{28A0092B-C50C-407E-A947-70E740481C1C}">
                  <a14:useLocalDpi xmlns:a14="http://schemas.microsoft.com/office/drawing/2010/main" val="0"/>
                </a:ext>
              </a:extLst>
            </a:blip>
            <a:srcRect l="82044"/>
            <a:stretch/>
          </p:blipFill>
          <p:spPr>
            <a:xfrm>
              <a:off x="972311" y="3146390"/>
              <a:ext cx="1610567" cy="2076528"/>
            </a:xfrm>
            <a:prstGeom prst="rect">
              <a:avLst/>
            </a:prstGeom>
          </p:spPr>
        </p:pic>
        <p:pic>
          <p:nvPicPr>
            <p:cNvPr id="6" name="Picture 5" descr="A close up of a sign&#10;&#10;Description generated with very high confidence">
              <a:extLst>
                <a:ext uri="{FF2B5EF4-FFF2-40B4-BE49-F238E27FC236}">
                  <a16:creationId xmlns:a16="http://schemas.microsoft.com/office/drawing/2014/main" id="{D3A2AE84-1139-4F56-83BE-99439AEA41A4}"/>
                </a:ext>
              </a:extLst>
            </p:cNvPr>
            <p:cNvPicPr>
              <a:picLocks noChangeAspect="1"/>
            </p:cNvPicPr>
            <p:nvPr/>
          </p:nvPicPr>
          <p:blipFill rotWithShape="1">
            <a:blip r:embed="rId3">
              <a:extLst>
                <a:ext uri="{28A0092B-C50C-407E-A947-70E740481C1C}">
                  <a14:useLocalDpi xmlns:a14="http://schemas.microsoft.com/office/drawing/2010/main" val="0"/>
                </a:ext>
              </a:extLst>
            </a:blip>
            <a:srcRect l="62578"/>
            <a:stretch/>
          </p:blipFill>
          <p:spPr>
            <a:xfrm>
              <a:off x="2788919" y="2959503"/>
              <a:ext cx="3356677" cy="2450303"/>
            </a:xfrm>
            <a:prstGeom prst="rect">
              <a:avLst/>
            </a:prstGeom>
          </p:spPr>
        </p:pic>
      </p:grpSp>
      <p:pic>
        <p:nvPicPr>
          <p:cNvPr id="8" name="Picture 7">
            <a:extLst>
              <a:ext uri="{FF2B5EF4-FFF2-40B4-BE49-F238E27FC236}">
                <a16:creationId xmlns:a16="http://schemas.microsoft.com/office/drawing/2014/main" id="{D8BCE553-421C-40FA-840F-BECD10095D15}"/>
              </a:ext>
            </a:extLst>
          </p:cNvPr>
          <p:cNvPicPr>
            <a:picLocks noChangeAspect="1"/>
          </p:cNvPicPr>
          <p:nvPr/>
        </p:nvPicPr>
        <p:blipFill>
          <a:blip r:embed="rId4"/>
          <a:stretch>
            <a:fillRect/>
          </a:stretch>
        </p:blipFill>
        <p:spPr>
          <a:xfrm>
            <a:off x="0" y="8528729"/>
            <a:ext cx="612739" cy="615271"/>
          </a:xfrm>
          <a:prstGeom prst="rect">
            <a:avLst/>
          </a:prstGeom>
        </p:spPr>
      </p:pic>
      <p:sp>
        <p:nvSpPr>
          <p:cNvPr id="7" name="TextBox 6">
            <a:extLst>
              <a:ext uri="{FF2B5EF4-FFF2-40B4-BE49-F238E27FC236}">
                <a16:creationId xmlns:a16="http://schemas.microsoft.com/office/drawing/2014/main" id="{23CC84D3-F44C-418F-BB36-F4EF5751D866}"/>
              </a:ext>
            </a:extLst>
          </p:cNvPr>
          <p:cNvSpPr txBox="1"/>
          <p:nvPr/>
        </p:nvSpPr>
        <p:spPr>
          <a:xfrm>
            <a:off x="539587" y="8651698"/>
            <a:ext cx="2626425" cy="369332"/>
          </a:xfrm>
          <a:prstGeom prst="rect">
            <a:avLst/>
          </a:prstGeom>
          <a:noFill/>
        </p:spPr>
        <p:txBody>
          <a:bodyPr wrap="none" rtlCol="0">
            <a:spAutoFit/>
          </a:bodyPr>
          <a:lstStyle/>
          <a:p>
            <a:r>
              <a:rPr lang="en-US" dirty="0"/>
              <a:t>Use with Google Translate</a:t>
            </a:r>
          </a:p>
        </p:txBody>
      </p:sp>
    </p:spTree>
    <p:extLst>
      <p:ext uri="{BB962C8B-B14F-4D97-AF65-F5344CB8AC3E}">
        <p14:creationId xmlns:p14="http://schemas.microsoft.com/office/powerpoint/2010/main" val="113249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FE411EC-8D83-47C2-9973-F33C18B257D0}"/>
              </a:ext>
            </a:extLst>
          </p:cNvPr>
          <p:cNvGrpSpPr/>
          <p:nvPr/>
        </p:nvGrpSpPr>
        <p:grpSpPr>
          <a:xfrm>
            <a:off x="1408130" y="294608"/>
            <a:ext cx="4041739" cy="738664"/>
            <a:chOff x="1101761" y="6818683"/>
            <a:chExt cx="4041739" cy="738664"/>
          </a:xfrm>
        </p:grpSpPr>
        <p:pic>
          <p:nvPicPr>
            <p:cNvPr id="12" name="Picture 11">
              <a:extLst>
                <a:ext uri="{FF2B5EF4-FFF2-40B4-BE49-F238E27FC236}">
                  <a16:creationId xmlns:a16="http://schemas.microsoft.com/office/drawing/2014/main" id="{88C2A7FA-313B-4F5F-949B-B4AC52853904}"/>
                </a:ext>
              </a:extLst>
            </p:cNvPr>
            <p:cNvPicPr>
              <a:picLocks noChangeAspect="1"/>
            </p:cNvPicPr>
            <p:nvPr/>
          </p:nvPicPr>
          <p:blipFill>
            <a:blip r:embed="rId2"/>
            <a:stretch>
              <a:fillRect/>
            </a:stretch>
          </p:blipFill>
          <p:spPr>
            <a:xfrm>
              <a:off x="1101761" y="6896123"/>
              <a:ext cx="612739" cy="615271"/>
            </a:xfrm>
            <a:prstGeom prst="rect">
              <a:avLst/>
            </a:prstGeom>
          </p:spPr>
        </p:pic>
        <p:sp>
          <p:nvSpPr>
            <p:cNvPr id="13" name="Rectangle 12">
              <a:extLst>
                <a:ext uri="{FF2B5EF4-FFF2-40B4-BE49-F238E27FC236}">
                  <a16:creationId xmlns:a16="http://schemas.microsoft.com/office/drawing/2014/main" id="{B92AB0C6-36CD-480B-874E-1C485984B6C5}"/>
                </a:ext>
              </a:extLst>
            </p:cNvPr>
            <p:cNvSpPr/>
            <p:nvPr/>
          </p:nvSpPr>
          <p:spPr>
            <a:xfrm>
              <a:off x="1714500" y="6818683"/>
              <a:ext cx="3429000" cy="738664"/>
            </a:xfrm>
            <a:prstGeom prst="rect">
              <a:avLst/>
            </a:prstGeom>
          </p:spPr>
          <p:txBody>
            <a:bodyPr anchor="ctr">
              <a:spAutoFit/>
            </a:bodyPr>
            <a:lstStyle/>
            <a:p>
              <a:pPr algn="ctr"/>
              <a:r>
                <a:rPr lang="en-US" sz="2400" dirty="0">
                  <a:latin typeface="Segoe UI Semibold" panose="020B0702040204020203" pitchFamily="34" charset="0"/>
                  <a:cs typeface="Segoe UI Semibold" panose="020B0702040204020203" pitchFamily="34" charset="0"/>
                </a:rPr>
                <a:t>Google Translate</a:t>
              </a:r>
            </a:p>
            <a:p>
              <a:pPr algn="ctr"/>
              <a:r>
                <a:rPr lang="en-US" dirty="0">
                  <a:latin typeface="Segoe UI Semibold" panose="020B0702040204020203" pitchFamily="34" charset="0"/>
                  <a:cs typeface="Segoe UI Semibold" panose="020B0702040204020203" pitchFamily="34" charset="0"/>
                </a:rPr>
                <a:t>Live AR Language Translation</a:t>
              </a:r>
            </a:p>
          </p:txBody>
        </p:sp>
      </p:grpSp>
      <p:sp>
        <p:nvSpPr>
          <p:cNvPr id="14" name="Rectangle 13">
            <a:extLst>
              <a:ext uri="{FF2B5EF4-FFF2-40B4-BE49-F238E27FC236}">
                <a16:creationId xmlns:a16="http://schemas.microsoft.com/office/drawing/2014/main" id="{44BC682A-8191-448E-9ED2-45913C24B4DD}"/>
              </a:ext>
            </a:extLst>
          </p:cNvPr>
          <p:cNvSpPr/>
          <p:nvPr/>
        </p:nvSpPr>
        <p:spPr>
          <a:xfrm>
            <a:off x="285925" y="1094296"/>
            <a:ext cx="6300216" cy="4355038"/>
          </a:xfrm>
          <a:prstGeom prst="rect">
            <a:avLst/>
          </a:prstGeom>
        </p:spPr>
        <p:txBody>
          <a:bodyPr wrap="square">
            <a:spAutoFit/>
          </a:bodyPr>
          <a:lstStyle/>
          <a:p>
            <a:pPr marL="274320" indent="-274320">
              <a:spcBef>
                <a:spcPts val="600"/>
              </a:spcBef>
              <a:buFont typeface="+mj-lt"/>
              <a:buAutoNum type="arabicPeriod"/>
            </a:pPr>
            <a:r>
              <a:rPr lang="en-US" dirty="0"/>
              <a:t>Take a look at the attached card. It has samples of eight signs in French.</a:t>
            </a:r>
          </a:p>
          <a:p>
            <a:pPr marL="274320" indent="-274320">
              <a:spcBef>
                <a:spcPts val="600"/>
              </a:spcBef>
              <a:buFont typeface="+mj-lt"/>
              <a:buAutoNum type="arabicPeriod"/>
            </a:pPr>
            <a:r>
              <a:rPr lang="en-US" dirty="0"/>
              <a:t>Start Google Translate by tapping its icon.</a:t>
            </a:r>
          </a:p>
          <a:p>
            <a:pPr marL="274320" indent="-274320">
              <a:spcBef>
                <a:spcPts val="600"/>
              </a:spcBef>
              <a:buFont typeface="+mj-lt"/>
              <a:buAutoNum type="arabicPeriod"/>
            </a:pPr>
            <a:r>
              <a:rPr lang="en-US" dirty="0"/>
              <a:t>After a second the app will load.</a:t>
            </a:r>
            <a:br>
              <a:rPr lang="en-US" dirty="0"/>
            </a:br>
            <a:r>
              <a:rPr lang="en-US" dirty="0"/>
              <a:t>Tap the camera button on the</a:t>
            </a:r>
            <a:br>
              <a:rPr lang="en-US" dirty="0"/>
            </a:br>
            <a:r>
              <a:rPr lang="en-US" dirty="0"/>
              <a:t>left side of the screen to</a:t>
            </a:r>
            <a:br>
              <a:rPr lang="en-US" dirty="0"/>
            </a:br>
            <a:r>
              <a:rPr lang="en-US" dirty="0"/>
              <a:t>turn on live text translation.</a:t>
            </a:r>
          </a:p>
          <a:p>
            <a:pPr marL="274320" indent="-274320">
              <a:spcBef>
                <a:spcPts val="600"/>
              </a:spcBef>
              <a:buFont typeface="+mj-lt"/>
              <a:buAutoNum type="arabicPeriod"/>
            </a:pPr>
            <a:r>
              <a:rPr lang="en-US" dirty="0"/>
              <a:t>Hold the iPad above the attached card</a:t>
            </a:r>
            <a:br>
              <a:rPr lang="en-US" dirty="0"/>
            </a:br>
            <a:r>
              <a:rPr lang="en-US" dirty="0"/>
              <a:t>of sample French signs and move it to</a:t>
            </a:r>
            <a:br>
              <a:rPr lang="en-US" dirty="0"/>
            </a:br>
            <a:r>
              <a:rPr lang="en-US" dirty="0"/>
              <a:t>point the camera at various signs.</a:t>
            </a:r>
          </a:p>
          <a:p>
            <a:pPr marL="274320" indent="-274320">
              <a:spcBef>
                <a:spcPts val="600"/>
              </a:spcBef>
              <a:buFont typeface="+mj-lt"/>
              <a:buAutoNum type="arabicPeriod"/>
            </a:pPr>
            <a:r>
              <a:rPr lang="en-US" dirty="0"/>
              <a:t>Notice the French text on the printed</a:t>
            </a:r>
            <a:br>
              <a:rPr lang="en-US" dirty="0"/>
            </a:br>
            <a:r>
              <a:rPr lang="en-US" dirty="0"/>
              <a:t>card is being translated to English on the screen.</a:t>
            </a:r>
          </a:p>
          <a:p>
            <a:pPr marL="274320" indent="-274320">
              <a:spcBef>
                <a:spcPts val="600"/>
              </a:spcBef>
              <a:buFont typeface="+mj-lt"/>
              <a:buAutoNum type="arabicPeriod"/>
            </a:pPr>
            <a:r>
              <a:rPr lang="en-US" dirty="0"/>
              <a:t>When you’re finished trying this app, press the iPad’s Home button to return to the home screen of apps.</a:t>
            </a:r>
          </a:p>
        </p:txBody>
      </p:sp>
      <p:pic>
        <p:nvPicPr>
          <p:cNvPr id="16" name="Picture 15" descr="A screenshot of a social media post&#10;&#10;Description generated with very high confidence">
            <a:extLst>
              <a:ext uri="{FF2B5EF4-FFF2-40B4-BE49-F238E27FC236}">
                <a16:creationId xmlns:a16="http://schemas.microsoft.com/office/drawing/2014/main" id="{3AE43BFC-C904-4F79-86DF-99C759A86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031" y="1973527"/>
            <a:ext cx="1798906" cy="2398541"/>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E0FF367E-99D9-4943-B3FF-8DC8ED72653B}"/>
              </a:ext>
            </a:extLst>
          </p:cNvPr>
          <p:cNvCxnSpPr>
            <a:cxnSpLocks/>
          </p:cNvCxnSpPr>
          <p:nvPr/>
        </p:nvCxnSpPr>
        <p:spPr>
          <a:xfrm>
            <a:off x="3608055" y="2522167"/>
            <a:ext cx="1016696"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052C35-4CBE-4EE2-9FF0-AAB7EAEBBA28}"/>
              </a:ext>
            </a:extLst>
          </p:cNvPr>
          <p:cNvSpPr/>
          <p:nvPr/>
        </p:nvSpPr>
        <p:spPr>
          <a:xfrm>
            <a:off x="4664844" y="2339287"/>
            <a:ext cx="365760" cy="365760"/>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 K. Simmons">
            <a:extLst>
              <a:ext uri="{FF2B5EF4-FFF2-40B4-BE49-F238E27FC236}">
                <a16:creationId xmlns:a16="http://schemas.microsoft.com/office/drawing/2014/main" id="{F361DF24-9086-41D3-A02D-AE2CADF80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449302"/>
            <a:ext cx="3017520" cy="4023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rgo Martindale">
            <a:extLst>
              <a:ext uri="{FF2B5EF4-FFF2-40B4-BE49-F238E27FC236}">
                <a16:creationId xmlns:a16="http://schemas.microsoft.com/office/drawing/2014/main" id="{6551182A-3E24-481F-BAE6-040578F3E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082" y="4449302"/>
            <a:ext cx="3017520" cy="40233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effi Graf">
            <a:extLst>
              <a:ext uri="{FF2B5EF4-FFF2-40B4-BE49-F238E27FC236}">
                <a16:creationId xmlns:a16="http://schemas.microsoft.com/office/drawing/2014/main" id="{34667C18-8B21-46B0-894F-8EEC3D3C1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0681"/>
            <a:ext cx="3017520" cy="4023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to via Starbucks. ">
            <a:extLst>
              <a:ext uri="{FF2B5EF4-FFF2-40B4-BE49-F238E27FC236}">
                <a16:creationId xmlns:a16="http://schemas.microsoft.com/office/drawing/2014/main" id="{01186B57-3ED2-4DF1-93AC-DB70250653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369" r="16534"/>
          <a:stretch/>
        </p:blipFill>
        <p:spPr bwMode="auto">
          <a:xfrm>
            <a:off x="3840481" y="140680"/>
            <a:ext cx="3088055" cy="402577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3B5F740-F07C-4128-BBCC-BEEE9D9AA41E}"/>
              </a:ext>
            </a:extLst>
          </p:cNvPr>
          <p:cNvGrpSpPr/>
          <p:nvPr/>
        </p:nvGrpSpPr>
        <p:grpSpPr>
          <a:xfrm>
            <a:off x="0" y="8688066"/>
            <a:ext cx="2208765" cy="455934"/>
            <a:chOff x="0" y="8688066"/>
            <a:chExt cx="2208765" cy="455934"/>
          </a:xfrm>
        </p:grpSpPr>
        <p:pic>
          <p:nvPicPr>
            <p:cNvPr id="6" name="Picture 5">
              <a:extLst>
                <a:ext uri="{FF2B5EF4-FFF2-40B4-BE49-F238E27FC236}">
                  <a16:creationId xmlns:a16="http://schemas.microsoft.com/office/drawing/2014/main" id="{47A2810B-8B20-40C3-84C9-A3A804F27F04}"/>
                </a:ext>
              </a:extLst>
            </p:cNvPr>
            <p:cNvPicPr>
              <a:picLocks noChangeAspect="1"/>
            </p:cNvPicPr>
            <p:nvPr/>
          </p:nvPicPr>
          <p:blipFill>
            <a:blip r:embed="rId6"/>
            <a:stretch>
              <a:fillRect/>
            </a:stretch>
          </p:blipFill>
          <p:spPr>
            <a:xfrm>
              <a:off x="0" y="8688066"/>
              <a:ext cx="474469" cy="455934"/>
            </a:xfrm>
            <a:prstGeom prst="rect">
              <a:avLst/>
            </a:prstGeom>
          </p:spPr>
        </p:pic>
        <p:sp>
          <p:nvSpPr>
            <p:cNvPr id="7" name="TextBox 6">
              <a:extLst>
                <a:ext uri="{FF2B5EF4-FFF2-40B4-BE49-F238E27FC236}">
                  <a16:creationId xmlns:a16="http://schemas.microsoft.com/office/drawing/2014/main" id="{A2439178-C5FA-4180-8100-9A3F584A8FAE}"/>
                </a:ext>
              </a:extLst>
            </p:cNvPr>
            <p:cNvSpPr txBox="1"/>
            <p:nvPr/>
          </p:nvSpPr>
          <p:spPr>
            <a:xfrm>
              <a:off x="483613" y="8731367"/>
              <a:ext cx="1725152" cy="369332"/>
            </a:xfrm>
            <a:prstGeom prst="rect">
              <a:avLst/>
            </a:prstGeom>
            <a:noFill/>
          </p:spPr>
          <p:txBody>
            <a:bodyPr wrap="none" rtlCol="0">
              <a:spAutoFit/>
            </a:bodyPr>
            <a:lstStyle/>
            <a:p>
              <a:r>
                <a:rPr lang="en-US" dirty="0"/>
                <a:t>Use with Blippar</a:t>
              </a:r>
            </a:p>
          </p:txBody>
        </p:sp>
      </p:grpSp>
    </p:spTree>
    <p:extLst>
      <p:ext uri="{BB962C8B-B14F-4D97-AF65-F5344CB8AC3E}">
        <p14:creationId xmlns:p14="http://schemas.microsoft.com/office/powerpoint/2010/main" val="357717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141E4A-F0FB-4E9B-8A9E-0D8273A51179}"/>
              </a:ext>
            </a:extLst>
          </p:cNvPr>
          <p:cNvGrpSpPr/>
          <p:nvPr/>
        </p:nvGrpSpPr>
        <p:grpSpPr>
          <a:xfrm>
            <a:off x="1705236" y="236053"/>
            <a:ext cx="3588203" cy="738664"/>
            <a:chOff x="1555297" y="-70336"/>
            <a:chExt cx="3588203" cy="738664"/>
          </a:xfrm>
        </p:grpSpPr>
        <p:pic>
          <p:nvPicPr>
            <p:cNvPr id="9" name="Picture 8">
              <a:extLst>
                <a:ext uri="{FF2B5EF4-FFF2-40B4-BE49-F238E27FC236}">
                  <a16:creationId xmlns:a16="http://schemas.microsoft.com/office/drawing/2014/main" id="{063C29D5-8C7F-4E51-9B76-59E6F46CD5DF}"/>
                </a:ext>
              </a:extLst>
            </p:cNvPr>
            <p:cNvPicPr>
              <a:picLocks noChangeAspect="1"/>
            </p:cNvPicPr>
            <p:nvPr/>
          </p:nvPicPr>
          <p:blipFill>
            <a:blip r:embed="rId2"/>
            <a:stretch>
              <a:fillRect/>
            </a:stretch>
          </p:blipFill>
          <p:spPr>
            <a:xfrm>
              <a:off x="1555297" y="71029"/>
              <a:ext cx="474469" cy="455934"/>
            </a:xfrm>
            <a:prstGeom prst="rect">
              <a:avLst/>
            </a:prstGeom>
          </p:spPr>
        </p:pic>
        <p:sp>
          <p:nvSpPr>
            <p:cNvPr id="10" name="Rectangle 9">
              <a:extLst>
                <a:ext uri="{FF2B5EF4-FFF2-40B4-BE49-F238E27FC236}">
                  <a16:creationId xmlns:a16="http://schemas.microsoft.com/office/drawing/2014/main" id="{42B2E6EE-F9A8-479E-ABE7-AA5D9AEE1291}"/>
                </a:ext>
              </a:extLst>
            </p:cNvPr>
            <p:cNvSpPr/>
            <p:nvPr/>
          </p:nvSpPr>
          <p:spPr>
            <a:xfrm>
              <a:off x="1714500" y="-70336"/>
              <a:ext cx="3429000" cy="738664"/>
            </a:xfrm>
            <a:prstGeom prst="rect">
              <a:avLst/>
            </a:prstGeom>
          </p:spPr>
          <p:txBody>
            <a:bodyPr anchor="ctr">
              <a:spAutoFit/>
            </a:bodyPr>
            <a:lstStyle/>
            <a:p>
              <a:pPr algn="ctr"/>
              <a:r>
                <a:rPr lang="en-US" sz="2400" dirty="0">
                  <a:latin typeface="Segoe UI Semibold" panose="020B0702040204020203" pitchFamily="34" charset="0"/>
                  <a:cs typeface="Segoe UI Semibold" panose="020B0702040204020203" pitchFamily="34" charset="0"/>
                </a:rPr>
                <a:t>Blippar</a:t>
              </a:r>
            </a:p>
            <a:p>
              <a:pPr algn="ctr"/>
              <a:r>
                <a:rPr lang="en-US" dirty="0">
                  <a:latin typeface="Segoe UI Semibold" panose="020B0702040204020203" pitchFamily="34" charset="0"/>
                  <a:cs typeface="Segoe UI Semibold" panose="020B0702040204020203" pitchFamily="34" charset="0"/>
                </a:rPr>
                <a:t>AR Object Recognition</a:t>
              </a:r>
            </a:p>
          </p:txBody>
        </p:sp>
      </p:grpSp>
      <p:sp>
        <p:nvSpPr>
          <p:cNvPr id="2" name="Rectangle 1">
            <a:extLst>
              <a:ext uri="{FF2B5EF4-FFF2-40B4-BE49-F238E27FC236}">
                <a16:creationId xmlns:a16="http://schemas.microsoft.com/office/drawing/2014/main" id="{252438C1-EC33-4A01-9566-936B7105444E}"/>
              </a:ext>
            </a:extLst>
          </p:cNvPr>
          <p:cNvSpPr/>
          <p:nvPr/>
        </p:nvSpPr>
        <p:spPr>
          <a:xfrm>
            <a:off x="370331" y="1045839"/>
            <a:ext cx="6258012" cy="4001095"/>
          </a:xfrm>
          <a:prstGeom prst="rect">
            <a:avLst/>
          </a:prstGeom>
        </p:spPr>
        <p:txBody>
          <a:bodyPr wrap="square">
            <a:spAutoFit/>
          </a:bodyPr>
          <a:lstStyle/>
          <a:p>
            <a:pPr marL="274320" indent="-274320">
              <a:spcBef>
                <a:spcPts val="600"/>
              </a:spcBef>
              <a:buFont typeface="+mj-lt"/>
              <a:buAutoNum type="arabicPeriod"/>
            </a:pPr>
            <a:r>
              <a:rPr lang="en-US" dirty="0"/>
              <a:t>Start Blippar by tapping its icon.</a:t>
            </a:r>
          </a:p>
          <a:p>
            <a:pPr marL="274320" indent="-274320">
              <a:spcBef>
                <a:spcPts val="600"/>
              </a:spcBef>
              <a:buFont typeface="+mj-lt"/>
              <a:buAutoNum type="arabicPeriod"/>
            </a:pPr>
            <a:r>
              <a:rPr lang="en-US" dirty="0"/>
              <a:t>Tap and hold the white circle at the bottom of the screen to start visually searching. A larger white rotating circle will appear. Keep holding and try pointing the iPad at the pictures of celebrities on the card above. Center one person’s face in the large white circle and keep holding.</a:t>
            </a:r>
          </a:p>
          <a:p>
            <a:pPr marL="274320" indent="-274320">
              <a:spcBef>
                <a:spcPts val="600"/>
              </a:spcBef>
              <a:buFont typeface="+mj-lt"/>
              <a:buAutoNum type="arabicPeriod"/>
            </a:pPr>
            <a:r>
              <a:rPr lang="en-US" dirty="0"/>
              <a:t>When the person is recognized, their name will show in a blue circle with their photo. Tap on the blue circle to see related information about the person. When you’re finished looking at related information, tap the X at the top of the screen.</a:t>
            </a:r>
          </a:p>
          <a:p>
            <a:pPr marL="274320" indent="-274320">
              <a:spcBef>
                <a:spcPts val="600"/>
              </a:spcBef>
              <a:buFont typeface="+mj-lt"/>
              <a:buAutoNum type="arabicPeriod"/>
            </a:pPr>
            <a:r>
              <a:rPr lang="en-US" dirty="0"/>
              <a:t>To start a new search press and hold the white circle again.</a:t>
            </a:r>
          </a:p>
          <a:p>
            <a:pPr marL="274320" indent="-274320">
              <a:spcBef>
                <a:spcPts val="600"/>
              </a:spcBef>
              <a:buFont typeface="+mj-lt"/>
              <a:buAutoNum type="arabicPeriod"/>
            </a:pPr>
            <a:r>
              <a:rPr lang="en-US" dirty="0"/>
              <a:t>When you’re finished trying this app, press the iPad’s Home button to return to the home screen of apps.</a:t>
            </a:r>
          </a:p>
        </p:txBody>
      </p:sp>
    </p:spTree>
    <p:extLst>
      <p:ext uri="{BB962C8B-B14F-4D97-AF65-F5344CB8AC3E}">
        <p14:creationId xmlns:p14="http://schemas.microsoft.com/office/powerpoint/2010/main" val="2237890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C5DE1D-21A4-4EEC-B572-A2AE6711E474}"/>
              </a:ext>
            </a:extLst>
          </p:cNvPr>
          <p:cNvSpPr/>
          <p:nvPr/>
        </p:nvSpPr>
        <p:spPr>
          <a:xfrm>
            <a:off x="236700" y="1134588"/>
            <a:ext cx="6255540" cy="7355860"/>
          </a:xfrm>
          <a:prstGeom prst="rect">
            <a:avLst/>
          </a:prstGeom>
        </p:spPr>
        <p:txBody>
          <a:bodyPr wrap="square">
            <a:spAutoFit/>
          </a:bodyPr>
          <a:lstStyle/>
          <a:p>
            <a:pPr marL="274320" indent="-274320">
              <a:spcBef>
                <a:spcPts val="600"/>
              </a:spcBef>
              <a:buFont typeface="+mj-lt"/>
              <a:buAutoNum type="arabicPeriod"/>
            </a:pPr>
            <a:r>
              <a:rPr lang="en-US" dirty="0"/>
              <a:t>Start IKEA Place by tapping its icon.</a:t>
            </a:r>
          </a:p>
          <a:p>
            <a:pPr marL="274320" indent="-274320">
              <a:spcBef>
                <a:spcPts val="600"/>
              </a:spcBef>
              <a:buFont typeface="+mj-lt"/>
              <a:buAutoNum type="arabicPeriod"/>
            </a:pPr>
            <a:r>
              <a:rPr lang="en-US" dirty="0"/>
              <a:t>Hold the iPad in its wide orientation</a:t>
            </a:r>
            <a:br>
              <a:rPr lang="en-US" dirty="0"/>
            </a:br>
            <a:r>
              <a:rPr lang="en-US" dirty="0"/>
              <a:t>and point it at an open area of the floor. </a:t>
            </a:r>
          </a:p>
          <a:p>
            <a:pPr marL="274320" indent="-274320">
              <a:spcBef>
                <a:spcPts val="600"/>
              </a:spcBef>
              <a:buFont typeface="+mj-lt"/>
              <a:buAutoNum type="arabicPeriod"/>
            </a:pPr>
            <a:r>
              <a:rPr lang="en-US" dirty="0"/>
              <a:t>A greeting or instructions may appear in the upper left of the screen depending on what previous users have done in the app.</a:t>
            </a:r>
          </a:p>
          <a:p>
            <a:pPr marL="274320" indent="-274320">
              <a:spcBef>
                <a:spcPts val="600"/>
              </a:spcBef>
              <a:buFont typeface="+mj-lt"/>
              <a:buAutoNum type="arabicPeriod"/>
            </a:pPr>
            <a:r>
              <a:rPr lang="en-US" dirty="0"/>
              <a:t>As you use this app you will need to hold the iPad up with one hand and tap and swipe with the other hand, which can be a bit tricky. Ask someone to help you hold the iPad if you find it challenging. </a:t>
            </a:r>
          </a:p>
          <a:p>
            <a:pPr marL="274320" indent="-274320">
              <a:spcBef>
                <a:spcPts val="600"/>
              </a:spcBef>
              <a:buFont typeface="+mj-lt"/>
              <a:buAutoNum type="arabicPeriod"/>
            </a:pPr>
            <a:r>
              <a:rPr lang="en-US" dirty="0"/>
              <a:t>There may also be virtual furniture left in the room from a previous user. You can ignore it, or delete it by tapping it and then tapping the trash can icon on the left edge of the screen.</a:t>
            </a:r>
          </a:p>
          <a:p>
            <a:pPr marL="274320" indent="-274320">
              <a:spcBef>
                <a:spcPts val="600"/>
              </a:spcBef>
              <a:buFont typeface="+mj-lt"/>
              <a:buAutoNum type="arabicPeriod"/>
            </a:pPr>
            <a:r>
              <a:rPr lang="en-US" dirty="0"/>
              <a:t>Tap the Plus button on the righthand edge of the screen.</a:t>
            </a:r>
            <a:br>
              <a:rPr lang="en-US" dirty="0"/>
            </a:br>
            <a:r>
              <a:rPr lang="en-US" dirty="0"/>
              <a:t>A catalog of furniture will appear. Search for or choose an item and tap on it. Now tap “TRY IN YOUR PLACE”.</a:t>
            </a:r>
          </a:p>
          <a:p>
            <a:pPr marL="274320" indent="-274320">
              <a:spcBef>
                <a:spcPts val="600"/>
              </a:spcBef>
              <a:buFont typeface="+mj-lt"/>
              <a:buAutoNum type="arabicPeriod"/>
            </a:pPr>
            <a:r>
              <a:rPr lang="en-US" dirty="0"/>
              <a:t>The app will scan to find the floor and then the item will appear floating above the floor in the scene.</a:t>
            </a:r>
          </a:p>
          <a:p>
            <a:pPr marL="274320" indent="-274320">
              <a:spcBef>
                <a:spcPts val="600"/>
              </a:spcBef>
              <a:buFont typeface="+mj-lt"/>
              <a:buAutoNum type="arabicPeriod"/>
            </a:pPr>
            <a:r>
              <a:rPr lang="en-US" dirty="0"/>
              <a:t>You can swipe on the item with one finger to drag it to a location, or with two fingers to rotate it or resize it. When you have it the way you want, tap the check mark in the blue circle to place it on the floor.</a:t>
            </a:r>
          </a:p>
          <a:p>
            <a:pPr marL="274320" indent="-274320">
              <a:spcBef>
                <a:spcPts val="600"/>
              </a:spcBef>
              <a:buFont typeface="+mj-lt"/>
              <a:buAutoNum type="arabicPeriod"/>
            </a:pPr>
            <a:r>
              <a:rPr lang="en-US" dirty="0"/>
              <a:t>When you’re finished trying this app, press the iPad’s Home button to return to the home screen of apps.</a:t>
            </a:r>
          </a:p>
        </p:txBody>
      </p:sp>
      <p:grpSp>
        <p:nvGrpSpPr>
          <p:cNvPr id="2" name="Group 1">
            <a:extLst>
              <a:ext uri="{FF2B5EF4-FFF2-40B4-BE49-F238E27FC236}">
                <a16:creationId xmlns:a16="http://schemas.microsoft.com/office/drawing/2014/main" id="{8AD8E11E-3A61-4BB2-9365-81ABFFF1F923}"/>
              </a:ext>
            </a:extLst>
          </p:cNvPr>
          <p:cNvGrpSpPr/>
          <p:nvPr/>
        </p:nvGrpSpPr>
        <p:grpSpPr>
          <a:xfrm>
            <a:off x="1714500" y="264560"/>
            <a:ext cx="3429000" cy="738664"/>
            <a:chOff x="1714500" y="4175379"/>
            <a:chExt cx="3429000" cy="738664"/>
          </a:xfrm>
        </p:grpSpPr>
        <p:sp>
          <p:nvSpPr>
            <p:cNvPr id="10" name="Rectangle 9">
              <a:extLst>
                <a:ext uri="{FF2B5EF4-FFF2-40B4-BE49-F238E27FC236}">
                  <a16:creationId xmlns:a16="http://schemas.microsoft.com/office/drawing/2014/main" id="{63F5E4DD-6C77-47B0-B0F9-B46AFA36B4C2}"/>
                </a:ext>
              </a:extLst>
            </p:cNvPr>
            <p:cNvSpPr/>
            <p:nvPr/>
          </p:nvSpPr>
          <p:spPr>
            <a:xfrm>
              <a:off x="1714500" y="4175379"/>
              <a:ext cx="3429000" cy="738664"/>
            </a:xfrm>
            <a:prstGeom prst="rect">
              <a:avLst/>
            </a:prstGeom>
          </p:spPr>
          <p:txBody>
            <a:bodyPr anchor="ctr">
              <a:spAutoFit/>
            </a:bodyPr>
            <a:lstStyle/>
            <a:p>
              <a:pPr algn="ctr"/>
              <a:r>
                <a:rPr lang="en-US" sz="2400" dirty="0">
                  <a:latin typeface="Segoe UI Semibold" panose="020B0702040204020203" pitchFamily="34" charset="0"/>
                  <a:cs typeface="Segoe UI Semibold" panose="020B0702040204020203" pitchFamily="34" charset="0"/>
                </a:rPr>
                <a:t>IKEA Place</a:t>
              </a:r>
            </a:p>
            <a:p>
              <a:pPr algn="ctr"/>
              <a:r>
                <a:rPr lang="en-US" dirty="0">
                  <a:latin typeface="Segoe UI Semibold" panose="020B0702040204020203" pitchFamily="34" charset="0"/>
                  <a:cs typeface="Segoe UI Semibold" panose="020B0702040204020203" pitchFamily="34" charset="0"/>
                </a:rPr>
                <a:t>AR Interior Design</a:t>
              </a:r>
            </a:p>
          </p:txBody>
        </p:sp>
        <p:pic>
          <p:nvPicPr>
            <p:cNvPr id="12" name="Picture 11">
              <a:extLst>
                <a:ext uri="{FF2B5EF4-FFF2-40B4-BE49-F238E27FC236}">
                  <a16:creationId xmlns:a16="http://schemas.microsoft.com/office/drawing/2014/main" id="{767D5991-C9A4-4000-ACC7-7DEEA4C7B9AF}"/>
                </a:ext>
              </a:extLst>
            </p:cNvPr>
            <p:cNvPicPr>
              <a:picLocks noChangeAspect="1"/>
            </p:cNvPicPr>
            <p:nvPr/>
          </p:nvPicPr>
          <p:blipFill>
            <a:blip r:embed="rId2"/>
            <a:stretch>
              <a:fillRect/>
            </a:stretch>
          </p:blipFill>
          <p:spPr>
            <a:xfrm>
              <a:off x="1792531" y="4283112"/>
              <a:ext cx="459097" cy="457200"/>
            </a:xfrm>
            <a:prstGeom prst="rect">
              <a:avLst/>
            </a:prstGeom>
            <a:ln>
              <a:solidFill>
                <a:schemeClr val="tx1"/>
              </a:solidFill>
            </a:ln>
          </p:spPr>
        </p:pic>
      </p:grpSp>
      <p:grpSp>
        <p:nvGrpSpPr>
          <p:cNvPr id="15" name="Group 14">
            <a:extLst>
              <a:ext uri="{FF2B5EF4-FFF2-40B4-BE49-F238E27FC236}">
                <a16:creationId xmlns:a16="http://schemas.microsoft.com/office/drawing/2014/main" id="{CDE4953F-C77D-4CCA-AB2A-7F2E41290274}"/>
              </a:ext>
            </a:extLst>
          </p:cNvPr>
          <p:cNvGrpSpPr/>
          <p:nvPr/>
        </p:nvGrpSpPr>
        <p:grpSpPr>
          <a:xfrm>
            <a:off x="4892397" y="1254727"/>
            <a:ext cx="1402540" cy="843498"/>
            <a:chOff x="-3366572" y="1659567"/>
            <a:chExt cx="6096000" cy="4572000"/>
          </a:xfrm>
        </p:grpSpPr>
        <p:sp>
          <p:nvSpPr>
            <p:cNvPr id="14" name="Rectangle 13">
              <a:extLst>
                <a:ext uri="{FF2B5EF4-FFF2-40B4-BE49-F238E27FC236}">
                  <a16:creationId xmlns:a16="http://schemas.microsoft.com/office/drawing/2014/main" id="{7C2DD7B7-2527-4CC5-AC0D-90DF77FECF28}"/>
                </a:ext>
              </a:extLst>
            </p:cNvPr>
            <p:cNvSpPr/>
            <p:nvPr/>
          </p:nvSpPr>
          <p:spPr>
            <a:xfrm>
              <a:off x="-2582791" y="2146914"/>
              <a:ext cx="4612193" cy="35973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ipad landscape">
              <a:extLst>
                <a:ext uri="{FF2B5EF4-FFF2-40B4-BE49-F238E27FC236}">
                  <a16:creationId xmlns:a16="http://schemas.microsoft.com/office/drawing/2014/main" id="{98F56790-36B9-4282-80FB-1ACB4FD26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572" y="1659567"/>
              <a:ext cx="6096000" cy="4572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Arrow Connector 12">
            <a:extLst>
              <a:ext uri="{FF2B5EF4-FFF2-40B4-BE49-F238E27FC236}">
                <a16:creationId xmlns:a16="http://schemas.microsoft.com/office/drawing/2014/main" id="{6B154AE8-4993-4255-A90D-430DBAA49558}"/>
              </a:ext>
            </a:extLst>
          </p:cNvPr>
          <p:cNvCxnSpPr>
            <a:cxnSpLocks/>
          </p:cNvCxnSpPr>
          <p:nvPr/>
        </p:nvCxnSpPr>
        <p:spPr>
          <a:xfrm>
            <a:off x="4016326" y="1681230"/>
            <a:ext cx="8953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23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77425-03FE-4867-B533-33C9B402107F}"/>
              </a:ext>
            </a:extLst>
          </p:cNvPr>
          <p:cNvPicPr>
            <a:picLocks noChangeAspect="1"/>
          </p:cNvPicPr>
          <p:nvPr/>
        </p:nvPicPr>
        <p:blipFill>
          <a:blip r:embed="rId2"/>
          <a:stretch>
            <a:fillRect/>
          </a:stretch>
        </p:blipFill>
        <p:spPr>
          <a:xfrm>
            <a:off x="275002" y="2816570"/>
            <a:ext cx="459121" cy="457200"/>
          </a:xfrm>
          <a:prstGeom prst="rect">
            <a:avLst/>
          </a:prstGeom>
        </p:spPr>
      </p:pic>
      <p:pic>
        <p:nvPicPr>
          <p:cNvPr id="1026" name="Picture 2" descr="Image result for hologlobe">
            <a:extLst>
              <a:ext uri="{FF2B5EF4-FFF2-40B4-BE49-F238E27FC236}">
                <a16:creationId xmlns:a16="http://schemas.microsoft.com/office/drawing/2014/main" id="{9B561588-43EF-4139-9359-D33B5E505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62" y="815193"/>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C7012D-E67F-4393-B860-12DA0D6374B1}"/>
              </a:ext>
            </a:extLst>
          </p:cNvPr>
          <p:cNvSpPr txBox="1"/>
          <p:nvPr/>
        </p:nvSpPr>
        <p:spPr>
          <a:xfrm>
            <a:off x="85077" y="42673"/>
            <a:ext cx="4401974" cy="523220"/>
          </a:xfrm>
          <a:prstGeom prst="rect">
            <a:avLst/>
          </a:prstGeom>
          <a:noFill/>
        </p:spPr>
        <p:txBody>
          <a:bodyPr wrap="none" rtlCol="0">
            <a:spAutoFit/>
          </a:bodyPr>
          <a:lstStyle/>
          <a:p>
            <a:r>
              <a:rPr lang="en-US" sz="2800" dirty="0">
                <a:latin typeface="Segoe UI Semibold" panose="020B0702040204020203" pitchFamily="34" charset="0"/>
                <a:ea typeface="Segoe UI Black" panose="020B0A02040204020203" pitchFamily="34" charset="0"/>
                <a:cs typeface="Segoe UI Semibold" panose="020B0702040204020203" pitchFamily="34" charset="0"/>
              </a:rPr>
              <a:t>iPad — More apps (1 of 4)</a:t>
            </a:r>
          </a:p>
        </p:txBody>
      </p:sp>
      <p:sp>
        <p:nvSpPr>
          <p:cNvPr id="6" name="TextBox 5">
            <a:extLst>
              <a:ext uri="{FF2B5EF4-FFF2-40B4-BE49-F238E27FC236}">
                <a16:creationId xmlns:a16="http://schemas.microsoft.com/office/drawing/2014/main" id="{4195C57C-EC6E-4C18-BEBD-51C2189F753F}"/>
              </a:ext>
            </a:extLst>
          </p:cNvPr>
          <p:cNvSpPr txBox="1"/>
          <p:nvPr/>
        </p:nvSpPr>
        <p:spPr>
          <a:xfrm>
            <a:off x="941753" y="778022"/>
            <a:ext cx="5519338" cy="8094524"/>
          </a:xfrm>
          <a:prstGeom prst="rect">
            <a:avLst/>
          </a:prstGeom>
          <a:noFill/>
        </p:spPr>
        <p:txBody>
          <a:bodyPr wrap="square" rtlCol="0">
            <a:spAutoFit/>
          </a:bodyPr>
          <a:lstStyle/>
          <a:p>
            <a:r>
              <a:rPr lang="en-US" b="1" dirty="0"/>
              <a:t>HoloGLOBE— AR Globe with Merge Cube</a:t>
            </a:r>
          </a:p>
          <a:p>
            <a:pPr>
              <a:spcBef>
                <a:spcPts val="600"/>
              </a:spcBef>
            </a:pPr>
            <a:r>
              <a:rPr lang="en-US" sz="1600" dirty="0"/>
              <a:t>Start the app, then tap </a:t>
            </a:r>
            <a:r>
              <a:rPr lang="en-US" sz="1600" u="sng" dirty="0"/>
              <a:t>Phone Mode</a:t>
            </a:r>
            <a:r>
              <a:rPr lang="en-US" sz="1600" dirty="0"/>
              <a:t>. Hold the black foam cube with the silver symbols about a 18 inches away from the iPad camera. The cube will be recognized and then an earth globe will appear. You can move and rotate the cube in your hand to change the view of earth. The buttons on either side of earth let you explore data from various satellites.</a:t>
            </a:r>
          </a:p>
          <a:p>
            <a:pPr>
              <a:spcBef>
                <a:spcPts val="600"/>
              </a:spcBef>
            </a:pPr>
            <a:endParaRPr lang="en-US" sz="1100" dirty="0"/>
          </a:p>
          <a:p>
            <a:r>
              <a:rPr lang="en-US" b="1" dirty="0"/>
              <a:t>Envolve — AR Animated Coloring Book</a:t>
            </a:r>
          </a:p>
          <a:p>
            <a:pPr>
              <a:spcBef>
                <a:spcPts val="600"/>
              </a:spcBef>
            </a:pPr>
            <a:r>
              <a:rPr lang="en-US" sz="1600" dirty="0"/>
              <a:t>Start the app, tap </a:t>
            </a:r>
            <a:r>
              <a:rPr lang="en-US" sz="1600" u="sng" dirty="0"/>
              <a:t>Skip</a:t>
            </a:r>
            <a:r>
              <a:rPr lang="en-US" sz="1600" dirty="0"/>
              <a:t> on the first screen and then the </a:t>
            </a:r>
            <a:r>
              <a:rPr lang="en-US" sz="1600" u="sng" dirty="0"/>
              <a:t>Scan</a:t>
            </a:r>
            <a:r>
              <a:rPr lang="en-US" sz="1600" dirty="0"/>
              <a:t> button. Point the iPad camera at one of the pages in the envolve coloring book and the object will animate in Augmented Reality using the colored image on the page. Point the camera at a different page and it will automatically animate. There are crayons if you want to try “live coloring” any of the scenes.</a:t>
            </a:r>
          </a:p>
          <a:p>
            <a:pPr>
              <a:spcBef>
                <a:spcPts val="600"/>
              </a:spcBef>
            </a:pPr>
            <a:endParaRPr lang="en-US" sz="1100" dirty="0"/>
          </a:p>
          <a:p>
            <a:r>
              <a:rPr lang="en-US" b="1" dirty="0"/>
              <a:t>Hair Color — AR Beauty App</a:t>
            </a:r>
          </a:p>
          <a:p>
            <a:pPr>
              <a:spcBef>
                <a:spcPts val="600"/>
              </a:spcBef>
            </a:pPr>
            <a:r>
              <a:rPr lang="en-US" sz="1600" dirty="0"/>
              <a:t>This app lets you see how you might look with different hair colors. Start the app and then choose a color from the strip at the bottom of the screen. Swipe across the bar of colors to see many more color choices.</a:t>
            </a:r>
          </a:p>
          <a:p>
            <a:pPr>
              <a:spcBef>
                <a:spcPts val="600"/>
              </a:spcBef>
            </a:pPr>
            <a:endParaRPr lang="en-US" sz="1100" dirty="0"/>
          </a:p>
          <a:p>
            <a:r>
              <a:rPr lang="en-US" b="1" dirty="0"/>
              <a:t>Pokémon GO — AR Real-world Massively Multiplayer Online (MMO) Game</a:t>
            </a:r>
          </a:p>
          <a:p>
            <a:pPr>
              <a:spcBef>
                <a:spcPts val="600"/>
              </a:spcBef>
            </a:pPr>
            <a:r>
              <a:rPr lang="en-US" sz="1600" dirty="0"/>
              <a:t>This is the most famous and successful Augmented Reality game, with almost 150 million players worldwide. It’s meant to be played outside and on a phone, but you can get an idea of what it’s like by moving around a little and by swiping on the map to see the Poké-world things around campus. Tap one of the blue cubes to see the details of a place that’s in the game.</a:t>
            </a:r>
          </a:p>
        </p:txBody>
      </p:sp>
      <p:pic>
        <p:nvPicPr>
          <p:cNvPr id="8" name="Picture 7">
            <a:extLst>
              <a:ext uri="{FF2B5EF4-FFF2-40B4-BE49-F238E27FC236}">
                <a16:creationId xmlns:a16="http://schemas.microsoft.com/office/drawing/2014/main" id="{4DB5B3A8-14D4-40C7-92FA-B41BE64E7B0C}"/>
              </a:ext>
            </a:extLst>
          </p:cNvPr>
          <p:cNvPicPr>
            <a:picLocks noChangeAspect="1"/>
          </p:cNvPicPr>
          <p:nvPr/>
        </p:nvPicPr>
        <p:blipFill>
          <a:blip r:embed="rId4"/>
          <a:stretch>
            <a:fillRect/>
          </a:stretch>
        </p:blipFill>
        <p:spPr>
          <a:xfrm>
            <a:off x="274104" y="4944332"/>
            <a:ext cx="460917" cy="457200"/>
          </a:xfrm>
          <a:prstGeom prst="rect">
            <a:avLst/>
          </a:prstGeom>
        </p:spPr>
      </p:pic>
      <p:pic>
        <p:nvPicPr>
          <p:cNvPr id="9" name="Picture 8">
            <a:extLst>
              <a:ext uri="{FF2B5EF4-FFF2-40B4-BE49-F238E27FC236}">
                <a16:creationId xmlns:a16="http://schemas.microsoft.com/office/drawing/2014/main" id="{EE55E0E0-C2C9-4425-9C64-48977EC9C8F0}"/>
              </a:ext>
            </a:extLst>
          </p:cNvPr>
          <p:cNvPicPr>
            <a:picLocks noChangeAspect="1"/>
          </p:cNvPicPr>
          <p:nvPr/>
        </p:nvPicPr>
        <p:blipFill>
          <a:blip r:embed="rId5"/>
          <a:stretch>
            <a:fillRect/>
          </a:stretch>
        </p:blipFill>
        <p:spPr>
          <a:xfrm>
            <a:off x="270199" y="6481428"/>
            <a:ext cx="468726" cy="457200"/>
          </a:xfrm>
          <a:prstGeom prst="rect">
            <a:avLst/>
          </a:prstGeom>
        </p:spPr>
      </p:pic>
      <p:sp>
        <p:nvSpPr>
          <p:cNvPr id="10" name="TextBox 9">
            <a:extLst>
              <a:ext uri="{FF2B5EF4-FFF2-40B4-BE49-F238E27FC236}">
                <a16:creationId xmlns:a16="http://schemas.microsoft.com/office/drawing/2014/main" id="{B6774EBC-2C14-4374-A3DE-9ADC5C36796D}"/>
              </a:ext>
            </a:extLst>
          </p:cNvPr>
          <p:cNvSpPr txBox="1"/>
          <p:nvPr/>
        </p:nvSpPr>
        <p:spPr>
          <a:xfrm>
            <a:off x="360113" y="8852093"/>
            <a:ext cx="6137775" cy="338554"/>
          </a:xfrm>
          <a:prstGeom prst="rect">
            <a:avLst/>
          </a:prstGeom>
          <a:noFill/>
        </p:spPr>
        <p:txBody>
          <a:bodyPr wrap="square" rtlCol="0">
            <a:spAutoFit/>
          </a:bodyPr>
          <a:lstStyle/>
          <a:p>
            <a:pPr algn="ctr"/>
            <a:r>
              <a:rPr lang="en-US" sz="1600" b="1" i="1" dirty="0"/>
              <a:t>Flip over this card for more apps</a:t>
            </a:r>
          </a:p>
        </p:txBody>
      </p:sp>
      <p:pic>
        <p:nvPicPr>
          <p:cNvPr id="4" name="Picture 2" descr="Merge Holographic Cube: Picture 1 regular">
            <a:extLst>
              <a:ext uri="{FF2B5EF4-FFF2-40B4-BE49-F238E27FC236}">
                <a16:creationId xmlns:a16="http://schemas.microsoft.com/office/drawing/2014/main" id="{62C33755-4D49-47C6-A5A5-48C1D329B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830" y="68424"/>
            <a:ext cx="1092234" cy="10922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9C1C60D-2DF0-429E-BC11-87973F5BD4E9}"/>
              </a:ext>
            </a:extLst>
          </p:cNvPr>
          <p:cNvCxnSpPr>
            <a:cxnSpLocks/>
          </p:cNvCxnSpPr>
          <p:nvPr/>
        </p:nvCxnSpPr>
        <p:spPr>
          <a:xfrm flipV="1">
            <a:off x="4973444" y="778022"/>
            <a:ext cx="215359" cy="17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125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6C879-513E-414F-80EF-F322D887169C}"/>
              </a:ext>
            </a:extLst>
          </p:cNvPr>
          <p:cNvPicPr>
            <a:picLocks noChangeAspect="1"/>
          </p:cNvPicPr>
          <p:nvPr/>
        </p:nvPicPr>
        <p:blipFill>
          <a:blip r:embed="rId2"/>
          <a:stretch>
            <a:fillRect/>
          </a:stretch>
        </p:blipFill>
        <p:spPr>
          <a:xfrm>
            <a:off x="293158" y="5679242"/>
            <a:ext cx="459154" cy="457200"/>
          </a:xfrm>
          <a:prstGeom prst="rect">
            <a:avLst/>
          </a:prstGeom>
        </p:spPr>
      </p:pic>
      <p:pic>
        <p:nvPicPr>
          <p:cNvPr id="7" name="Picture 6">
            <a:extLst>
              <a:ext uri="{FF2B5EF4-FFF2-40B4-BE49-F238E27FC236}">
                <a16:creationId xmlns:a16="http://schemas.microsoft.com/office/drawing/2014/main" id="{51D78FB1-1D76-41D8-9274-DA2AA65E9332}"/>
              </a:ext>
            </a:extLst>
          </p:cNvPr>
          <p:cNvPicPr>
            <a:picLocks noChangeAspect="1"/>
          </p:cNvPicPr>
          <p:nvPr/>
        </p:nvPicPr>
        <p:blipFill>
          <a:blip r:embed="rId3"/>
          <a:stretch>
            <a:fillRect/>
          </a:stretch>
        </p:blipFill>
        <p:spPr>
          <a:xfrm>
            <a:off x="283537" y="1011914"/>
            <a:ext cx="464916" cy="457200"/>
          </a:xfrm>
          <a:prstGeom prst="rect">
            <a:avLst/>
          </a:prstGeom>
        </p:spPr>
      </p:pic>
      <p:sp>
        <p:nvSpPr>
          <p:cNvPr id="3" name="TextBox 2">
            <a:extLst>
              <a:ext uri="{FF2B5EF4-FFF2-40B4-BE49-F238E27FC236}">
                <a16:creationId xmlns:a16="http://schemas.microsoft.com/office/drawing/2014/main" id="{347C329A-6697-4262-8527-D9759F55C38F}"/>
              </a:ext>
            </a:extLst>
          </p:cNvPr>
          <p:cNvSpPr txBox="1"/>
          <p:nvPr/>
        </p:nvSpPr>
        <p:spPr>
          <a:xfrm>
            <a:off x="941753" y="974744"/>
            <a:ext cx="5519338" cy="7571303"/>
          </a:xfrm>
          <a:prstGeom prst="rect">
            <a:avLst/>
          </a:prstGeom>
          <a:noFill/>
        </p:spPr>
        <p:txBody>
          <a:bodyPr wrap="square" rtlCol="0">
            <a:spAutoFit/>
          </a:bodyPr>
          <a:lstStyle/>
          <a:p>
            <a:r>
              <a:rPr lang="en-US" b="1" dirty="0"/>
              <a:t>Washington Post — AR News Stories and Graphics</a:t>
            </a:r>
          </a:p>
          <a:p>
            <a:pPr>
              <a:spcBef>
                <a:spcPts val="600"/>
              </a:spcBef>
            </a:pPr>
            <a:r>
              <a:rPr lang="en-US" sz="1600" dirty="0"/>
              <a:t>This is an example of a long-established app that has recently added AR features. Choose Augmented Reality from the far right of the top section bar to see some AR stories.</a:t>
            </a:r>
          </a:p>
          <a:p>
            <a:pPr>
              <a:spcBef>
                <a:spcPts val="600"/>
              </a:spcBef>
            </a:pPr>
            <a:endParaRPr lang="en-US" sz="1600" dirty="0"/>
          </a:p>
          <a:p>
            <a:r>
              <a:rPr lang="en-US" b="1" dirty="0"/>
              <a:t>Seeing AI (Microsoft) — AR Talking Camera for the Blind</a:t>
            </a:r>
          </a:p>
          <a:p>
            <a:pPr>
              <a:spcBef>
                <a:spcPts val="600"/>
              </a:spcBef>
            </a:pPr>
            <a:r>
              <a:rPr lang="en-US" sz="1600" dirty="0"/>
              <a:t>This app for the blind and low vision community recognizes and narrates many real-world things. It can read aloud labels and documents, and describe people and scenes. Swipe the buttons on the bottom to see all the things it can try to recognize.</a:t>
            </a:r>
          </a:p>
          <a:p>
            <a:pPr>
              <a:spcBef>
                <a:spcPts val="600"/>
              </a:spcBef>
            </a:pPr>
            <a:endParaRPr lang="en-US" dirty="0"/>
          </a:p>
          <a:p>
            <a:r>
              <a:rPr lang="en-US" b="1" dirty="0"/>
              <a:t>Sky Guide — AR Astronomy</a:t>
            </a:r>
          </a:p>
          <a:p>
            <a:pPr>
              <a:spcBef>
                <a:spcPts val="600"/>
              </a:spcBef>
            </a:pPr>
            <a:r>
              <a:rPr lang="en-US" sz="1600" dirty="0"/>
              <a:t>This app provides an amazing AR star, constellation, planet, and spacecraft spotting experience when used outside at night. You can try it indoors without AR to get an idea of how it works. Tap on planets to get more info.</a:t>
            </a:r>
          </a:p>
          <a:p>
            <a:endParaRPr lang="en-US" b="1" dirty="0"/>
          </a:p>
          <a:p>
            <a:r>
              <a:rPr lang="en-US" b="1" dirty="0"/>
              <a:t>Just a Line — Simple AR drawing</a:t>
            </a:r>
          </a:p>
          <a:p>
            <a:pPr>
              <a:spcBef>
                <a:spcPts val="600"/>
              </a:spcBef>
            </a:pPr>
            <a:r>
              <a:rPr lang="en-US" sz="1600" dirty="0"/>
              <a:t>This app lets you make simple sketches in 3D by drawing with your finger on the </a:t>
            </a:r>
            <a:r>
              <a:rPr lang="en-US" sz="1600"/>
              <a:t>iPad including moving </a:t>
            </a:r>
            <a:r>
              <a:rPr lang="en-US" sz="1600" dirty="0"/>
              <a:t>the iPad around the room. Try doodling something and then back up and look at it from other angles. Touch the trash can icon to erase your work.</a:t>
            </a:r>
          </a:p>
          <a:p>
            <a:pPr>
              <a:spcBef>
                <a:spcPts val="600"/>
              </a:spcBef>
            </a:pPr>
            <a:endParaRPr lang="en-US" sz="1600" dirty="0"/>
          </a:p>
          <a:p>
            <a:r>
              <a:rPr lang="en-US" b="1" dirty="0"/>
              <a:t>CarFinder — AR Car locator</a:t>
            </a:r>
          </a:p>
          <a:p>
            <a:pPr>
              <a:spcBef>
                <a:spcPts val="600"/>
              </a:spcBef>
            </a:pPr>
            <a:r>
              <a:rPr lang="en-US" sz="1600" dirty="0"/>
              <a:t>This app is intended to be used on a phone. Park your car and mark its location in the app and then later the app will use GPS to guide you back to your car with AR directions or on a map.</a:t>
            </a:r>
          </a:p>
        </p:txBody>
      </p:sp>
      <p:pic>
        <p:nvPicPr>
          <p:cNvPr id="9" name="Picture 8">
            <a:extLst>
              <a:ext uri="{FF2B5EF4-FFF2-40B4-BE49-F238E27FC236}">
                <a16:creationId xmlns:a16="http://schemas.microsoft.com/office/drawing/2014/main" id="{B65EAA67-3DD5-4465-A342-BE61302D9142}"/>
              </a:ext>
            </a:extLst>
          </p:cNvPr>
          <p:cNvPicPr>
            <a:picLocks noChangeAspect="1"/>
          </p:cNvPicPr>
          <p:nvPr/>
        </p:nvPicPr>
        <p:blipFill>
          <a:blip r:embed="rId4"/>
          <a:stretch>
            <a:fillRect/>
          </a:stretch>
        </p:blipFill>
        <p:spPr>
          <a:xfrm>
            <a:off x="284538" y="7313888"/>
            <a:ext cx="462915" cy="457200"/>
          </a:xfrm>
          <a:prstGeom prst="rect">
            <a:avLst/>
          </a:prstGeom>
        </p:spPr>
      </p:pic>
      <p:sp>
        <p:nvSpPr>
          <p:cNvPr id="11" name="TextBox 10">
            <a:extLst>
              <a:ext uri="{FF2B5EF4-FFF2-40B4-BE49-F238E27FC236}">
                <a16:creationId xmlns:a16="http://schemas.microsoft.com/office/drawing/2014/main" id="{35AACC8B-585C-4CC3-9BE6-6B36C690AF67}"/>
              </a:ext>
            </a:extLst>
          </p:cNvPr>
          <p:cNvSpPr txBox="1"/>
          <p:nvPr/>
        </p:nvSpPr>
        <p:spPr>
          <a:xfrm>
            <a:off x="0" y="48627"/>
            <a:ext cx="4456476" cy="523220"/>
          </a:xfrm>
          <a:prstGeom prst="rect">
            <a:avLst/>
          </a:prstGeom>
          <a:noFill/>
        </p:spPr>
        <p:txBody>
          <a:bodyPr wrap="none" rtlCol="0">
            <a:spAutoFit/>
          </a:bodyPr>
          <a:lstStyle/>
          <a:p>
            <a:pPr algn="ctr"/>
            <a:r>
              <a:rPr lang="en-US" sz="2800" dirty="0">
                <a:latin typeface="Segoe UI Semibold" panose="020B0702040204020203" pitchFamily="34" charset="0"/>
                <a:ea typeface="Segoe UI Black" panose="020B0A02040204020203" pitchFamily="34" charset="0"/>
                <a:cs typeface="Segoe UI Semibold" panose="020B0702040204020203" pitchFamily="34" charset="0"/>
              </a:rPr>
              <a:t>iPad — More apps (2 of 4)</a:t>
            </a:r>
          </a:p>
        </p:txBody>
      </p:sp>
      <p:pic>
        <p:nvPicPr>
          <p:cNvPr id="2" name="Picture 1">
            <a:extLst>
              <a:ext uri="{FF2B5EF4-FFF2-40B4-BE49-F238E27FC236}">
                <a16:creationId xmlns:a16="http://schemas.microsoft.com/office/drawing/2014/main" id="{3DBE40EE-B5EC-40DF-A4B4-7E6D8B4FCF89}"/>
              </a:ext>
            </a:extLst>
          </p:cNvPr>
          <p:cNvPicPr>
            <a:picLocks noChangeAspect="1"/>
          </p:cNvPicPr>
          <p:nvPr/>
        </p:nvPicPr>
        <p:blipFill>
          <a:blip r:embed="rId5"/>
          <a:stretch>
            <a:fillRect/>
          </a:stretch>
        </p:blipFill>
        <p:spPr>
          <a:xfrm>
            <a:off x="282593" y="2437835"/>
            <a:ext cx="466805" cy="457200"/>
          </a:xfrm>
          <a:prstGeom prst="rect">
            <a:avLst/>
          </a:prstGeom>
        </p:spPr>
      </p:pic>
      <p:pic>
        <p:nvPicPr>
          <p:cNvPr id="4" name="Picture 3">
            <a:extLst>
              <a:ext uri="{FF2B5EF4-FFF2-40B4-BE49-F238E27FC236}">
                <a16:creationId xmlns:a16="http://schemas.microsoft.com/office/drawing/2014/main" id="{E6F3C855-5492-4050-9D6B-A3A6611B06F3}"/>
              </a:ext>
            </a:extLst>
          </p:cNvPr>
          <p:cNvPicPr>
            <a:picLocks noChangeAspect="1"/>
          </p:cNvPicPr>
          <p:nvPr/>
        </p:nvPicPr>
        <p:blipFill>
          <a:blip r:embed="rId6"/>
          <a:stretch>
            <a:fillRect/>
          </a:stretch>
        </p:blipFill>
        <p:spPr>
          <a:xfrm>
            <a:off x="286427" y="4079114"/>
            <a:ext cx="459137" cy="457200"/>
          </a:xfrm>
          <a:prstGeom prst="rect">
            <a:avLst/>
          </a:prstGeom>
        </p:spPr>
      </p:pic>
    </p:spTree>
    <p:extLst>
      <p:ext uri="{BB962C8B-B14F-4D97-AF65-F5344CB8AC3E}">
        <p14:creationId xmlns:p14="http://schemas.microsoft.com/office/powerpoint/2010/main" val="306462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C7012D-E67F-4393-B860-12DA0D6374B1}"/>
              </a:ext>
            </a:extLst>
          </p:cNvPr>
          <p:cNvSpPr txBox="1"/>
          <p:nvPr/>
        </p:nvSpPr>
        <p:spPr>
          <a:xfrm>
            <a:off x="85077" y="42673"/>
            <a:ext cx="4456476" cy="523220"/>
          </a:xfrm>
          <a:prstGeom prst="rect">
            <a:avLst/>
          </a:prstGeom>
          <a:noFill/>
        </p:spPr>
        <p:txBody>
          <a:bodyPr wrap="none" rtlCol="0">
            <a:spAutoFit/>
          </a:bodyPr>
          <a:lstStyle/>
          <a:p>
            <a:r>
              <a:rPr lang="en-US" sz="2800" dirty="0">
                <a:latin typeface="Segoe UI Semibold" panose="020B0702040204020203" pitchFamily="34" charset="0"/>
                <a:ea typeface="Segoe UI Black" panose="020B0A02040204020203" pitchFamily="34" charset="0"/>
                <a:cs typeface="Segoe UI Semibold" panose="020B0702040204020203" pitchFamily="34" charset="0"/>
              </a:rPr>
              <a:t>iPad — More apps (3 of 4)</a:t>
            </a:r>
          </a:p>
        </p:txBody>
      </p:sp>
      <p:pic>
        <p:nvPicPr>
          <p:cNvPr id="4" name="Picture 3">
            <a:extLst>
              <a:ext uri="{FF2B5EF4-FFF2-40B4-BE49-F238E27FC236}">
                <a16:creationId xmlns:a16="http://schemas.microsoft.com/office/drawing/2014/main" id="{194AAF55-51C5-4536-9181-23BF0C06347E}"/>
              </a:ext>
            </a:extLst>
          </p:cNvPr>
          <p:cNvPicPr>
            <a:picLocks noChangeAspect="1"/>
          </p:cNvPicPr>
          <p:nvPr/>
        </p:nvPicPr>
        <p:blipFill>
          <a:blip r:embed="rId2"/>
          <a:stretch>
            <a:fillRect/>
          </a:stretch>
        </p:blipFill>
        <p:spPr>
          <a:xfrm>
            <a:off x="279679" y="3944704"/>
            <a:ext cx="465128" cy="457200"/>
          </a:xfrm>
          <a:prstGeom prst="rect">
            <a:avLst/>
          </a:prstGeom>
        </p:spPr>
      </p:pic>
      <p:sp>
        <p:nvSpPr>
          <p:cNvPr id="6" name="TextBox 5">
            <a:extLst>
              <a:ext uri="{FF2B5EF4-FFF2-40B4-BE49-F238E27FC236}">
                <a16:creationId xmlns:a16="http://schemas.microsoft.com/office/drawing/2014/main" id="{4195C57C-EC6E-4C18-BEBD-51C2189F753F}"/>
              </a:ext>
            </a:extLst>
          </p:cNvPr>
          <p:cNvSpPr txBox="1"/>
          <p:nvPr/>
        </p:nvSpPr>
        <p:spPr>
          <a:xfrm>
            <a:off x="941753" y="904408"/>
            <a:ext cx="5519338" cy="6601807"/>
          </a:xfrm>
          <a:prstGeom prst="rect">
            <a:avLst/>
          </a:prstGeom>
          <a:noFill/>
        </p:spPr>
        <p:txBody>
          <a:bodyPr wrap="square" rtlCol="0">
            <a:spAutoFit/>
          </a:bodyPr>
          <a:lstStyle/>
          <a:p>
            <a:r>
              <a:rPr lang="en-US" b="1" dirty="0"/>
              <a:t>WWF Free Rivers — AR Education</a:t>
            </a:r>
          </a:p>
          <a:p>
            <a:pPr>
              <a:spcBef>
                <a:spcPts val="400"/>
              </a:spcBef>
            </a:pPr>
            <a:r>
              <a:rPr lang="en-US" sz="1600" dirty="0"/>
              <a:t>Start the app and follow the on-screen and narrated instructions. This app uses a simulation to teach about rivers and their importance.</a:t>
            </a:r>
          </a:p>
          <a:p>
            <a:pPr>
              <a:spcBef>
                <a:spcPts val="600"/>
              </a:spcBef>
            </a:pPr>
            <a:endParaRPr lang="en-US" sz="1100" dirty="0"/>
          </a:p>
          <a:p>
            <a:r>
              <a:rPr lang="en-US" b="1" dirty="0"/>
              <a:t>Yelp — AR Overlay of Restaurants Nearby</a:t>
            </a:r>
          </a:p>
          <a:p>
            <a:pPr>
              <a:spcBef>
                <a:spcPts val="400"/>
              </a:spcBef>
            </a:pPr>
            <a:r>
              <a:rPr lang="en-US" sz="1600" dirty="0"/>
              <a:t>Start the app and then tap on the Monocle icon at the bottom of the screen. Hold the iPad up facing the horizon and then spin around to see nearby restaurants labeled in AR. This app is meant to be used outdoors on a phone where it does a good job of putting the restaurant labels on their actual buildings.</a:t>
            </a:r>
          </a:p>
          <a:p>
            <a:endParaRPr lang="en-US" sz="1100" b="1" dirty="0"/>
          </a:p>
          <a:p>
            <a:r>
              <a:rPr lang="en-US" b="1" dirty="0"/>
              <a:t>Maps (Apple) — AR Map Flyover</a:t>
            </a:r>
          </a:p>
          <a:p>
            <a:pPr>
              <a:spcBef>
                <a:spcPts val="400"/>
              </a:spcBef>
            </a:pPr>
            <a:r>
              <a:rPr lang="en-US" sz="1600" dirty="0"/>
              <a:t>Start the app, tap Sydney Opera House, then tap the Flyover Button. This will start a VR-like experience where you are hovering over Sydney. You can look around by moving the iPad and fly above the map by walking around. WATCH OUT for people and furniture if you start walking while looking at the screen.</a:t>
            </a:r>
          </a:p>
          <a:p>
            <a:endParaRPr lang="en-US" sz="1100" b="1" dirty="0"/>
          </a:p>
          <a:p>
            <a:r>
              <a:rPr lang="en-US" b="1" dirty="0"/>
              <a:t>Measure (Apple) — AR Measuring Tape</a:t>
            </a:r>
          </a:p>
          <a:p>
            <a:pPr>
              <a:spcBef>
                <a:spcPts val="400"/>
              </a:spcBef>
            </a:pPr>
            <a:r>
              <a:rPr lang="en-US" sz="1600" dirty="0"/>
              <a:t>Start the app and follow the on-screen directions. This simple app lets you measure things and photograph them with the measurements overlaid. </a:t>
            </a:r>
          </a:p>
          <a:p>
            <a:pPr>
              <a:spcBef>
                <a:spcPts val="600"/>
              </a:spcBef>
            </a:pPr>
            <a:endParaRPr lang="en-US" sz="1600" dirty="0"/>
          </a:p>
        </p:txBody>
      </p:sp>
      <p:pic>
        <p:nvPicPr>
          <p:cNvPr id="7" name="Picture 6">
            <a:extLst>
              <a:ext uri="{FF2B5EF4-FFF2-40B4-BE49-F238E27FC236}">
                <a16:creationId xmlns:a16="http://schemas.microsoft.com/office/drawing/2014/main" id="{EE4C4361-7789-4734-A931-C077A1F7E1B0}"/>
              </a:ext>
            </a:extLst>
          </p:cNvPr>
          <p:cNvPicPr>
            <a:picLocks noChangeAspect="1"/>
          </p:cNvPicPr>
          <p:nvPr/>
        </p:nvPicPr>
        <p:blipFill>
          <a:blip r:embed="rId3"/>
          <a:stretch>
            <a:fillRect/>
          </a:stretch>
        </p:blipFill>
        <p:spPr>
          <a:xfrm>
            <a:off x="291386" y="2251590"/>
            <a:ext cx="453421" cy="457200"/>
          </a:xfrm>
          <a:prstGeom prst="rect">
            <a:avLst/>
          </a:prstGeom>
        </p:spPr>
      </p:pic>
      <p:sp>
        <p:nvSpPr>
          <p:cNvPr id="10" name="TextBox 9">
            <a:extLst>
              <a:ext uri="{FF2B5EF4-FFF2-40B4-BE49-F238E27FC236}">
                <a16:creationId xmlns:a16="http://schemas.microsoft.com/office/drawing/2014/main" id="{B6774EBC-2C14-4374-A3DE-9ADC5C36796D}"/>
              </a:ext>
            </a:extLst>
          </p:cNvPr>
          <p:cNvSpPr txBox="1"/>
          <p:nvPr/>
        </p:nvSpPr>
        <p:spPr>
          <a:xfrm>
            <a:off x="360113" y="8822357"/>
            <a:ext cx="6137775" cy="338554"/>
          </a:xfrm>
          <a:prstGeom prst="rect">
            <a:avLst/>
          </a:prstGeom>
          <a:noFill/>
        </p:spPr>
        <p:txBody>
          <a:bodyPr wrap="square" rtlCol="0">
            <a:spAutoFit/>
          </a:bodyPr>
          <a:lstStyle/>
          <a:p>
            <a:pPr algn="ctr"/>
            <a:r>
              <a:rPr lang="en-US" sz="1600" b="1" i="1" dirty="0"/>
              <a:t>Flip over this card for more apps</a:t>
            </a:r>
          </a:p>
        </p:txBody>
      </p:sp>
      <p:pic>
        <p:nvPicPr>
          <p:cNvPr id="3" name="Picture 2">
            <a:extLst>
              <a:ext uri="{FF2B5EF4-FFF2-40B4-BE49-F238E27FC236}">
                <a16:creationId xmlns:a16="http://schemas.microsoft.com/office/drawing/2014/main" id="{2A6A9687-B983-4C75-8F71-FFB9B0CF9AC3}"/>
              </a:ext>
            </a:extLst>
          </p:cNvPr>
          <p:cNvPicPr>
            <a:picLocks noChangeAspect="1"/>
          </p:cNvPicPr>
          <p:nvPr/>
        </p:nvPicPr>
        <p:blipFill>
          <a:blip r:embed="rId4"/>
          <a:stretch>
            <a:fillRect/>
          </a:stretch>
        </p:blipFill>
        <p:spPr>
          <a:xfrm>
            <a:off x="291386" y="947131"/>
            <a:ext cx="455271" cy="457200"/>
          </a:xfrm>
          <a:prstGeom prst="rect">
            <a:avLst/>
          </a:prstGeom>
        </p:spPr>
      </p:pic>
      <p:pic>
        <p:nvPicPr>
          <p:cNvPr id="5" name="Picture 4">
            <a:extLst>
              <a:ext uri="{FF2B5EF4-FFF2-40B4-BE49-F238E27FC236}">
                <a16:creationId xmlns:a16="http://schemas.microsoft.com/office/drawing/2014/main" id="{86C51574-625B-4013-A23B-FA506A387D5B}"/>
              </a:ext>
            </a:extLst>
          </p:cNvPr>
          <p:cNvPicPr>
            <a:picLocks noChangeAspect="1"/>
          </p:cNvPicPr>
          <p:nvPr/>
        </p:nvPicPr>
        <p:blipFill>
          <a:blip r:embed="rId5"/>
          <a:stretch>
            <a:fillRect/>
          </a:stretch>
        </p:blipFill>
        <p:spPr>
          <a:xfrm>
            <a:off x="311303" y="5923287"/>
            <a:ext cx="455263" cy="457200"/>
          </a:xfrm>
          <a:prstGeom prst="rect">
            <a:avLst/>
          </a:prstGeom>
        </p:spPr>
      </p:pic>
    </p:spTree>
    <p:extLst>
      <p:ext uri="{BB962C8B-B14F-4D97-AF65-F5344CB8AC3E}">
        <p14:creationId xmlns:p14="http://schemas.microsoft.com/office/powerpoint/2010/main" val="2657041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1112</TotalTime>
  <Words>1370</Words>
  <Application>Microsoft Office PowerPoint</Application>
  <PresentationFormat>Letter Paper (8.5x11 in)</PresentationFormat>
  <Paragraphs>95</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Zocher</dc:creator>
  <cp:lastModifiedBy>Eric Zocher</cp:lastModifiedBy>
  <cp:revision>8</cp:revision>
  <cp:lastPrinted>2019-01-11T05:58:38Z</cp:lastPrinted>
  <dcterms:created xsi:type="dcterms:W3CDTF">2018-08-06T23:17:12Z</dcterms:created>
  <dcterms:modified xsi:type="dcterms:W3CDTF">2019-04-28T05:34:33Z</dcterms:modified>
</cp:coreProperties>
</file>